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96" r:id="rId3"/>
    <p:sldId id="287" r:id="rId4"/>
    <p:sldId id="258" r:id="rId5"/>
    <p:sldId id="299" r:id="rId6"/>
    <p:sldId id="300" r:id="rId7"/>
    <p:sldId id="301" r:id="rId8"/>
    <p:sldId id="259" r:id="rId9"/>
    <p:sldId id="260" r:id="rId10"/>
    <p:sldId id="297" r:id="rId11"/>
    <p:sldId id="298" r:id="rId12"/>
    <p:sldId id="261" r:id="rId13"/>
    <p:sldId id="302" r:id="rId14"/>
    <p:sldId id="303" r:id="rId15"/>
    <p:sldId id="304" r:id="rId16"/>
    <p:sldId id="305" r:id="rId17"/>
    <p:sldId id="306" r:id="rId18"/>
    <p:sldId id="307" r:id="rId19"/>
    <p:sldId id="308"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8" r:id="rId34"/>
    <p:sldId id="275" r:id="rId35"/>
    <p:sldId id="277" r:id="rId36"/>
    <p:sldId id="276" r:id="rId37"/>
    <p:sldId id="312" r:id="rId38"/>
    <p:sldId id="280" r:id="rId39"/>
    <p:sldId id="279" r:id="rId40"/>
    <p:sldId id="281" r:id="rId41"/>
    <p:sldId id="282" r:id="rId42"/>
    <p:sldId id="283" r:id="rId43"/>
    <p:sldId id="284" r:id="rId44"/>
    <p:sldId id="309" r:id="rId45"/>
    <p:sldId id="285" r:id="rId46"/>
    <p:sldId id="286" r:id="rId47"/>
    <p:sldId id="289" r:id="rId48"/>
    <p:sldId id="290" r:id="rId49"/>
    <p:sldId id="291" r:id="rId50"/>
    <p:sldId id="292" r:id="rId51"/>
    <p:sldId id="293" r:id="rId52"/>
    <p:sldId id="294" r:id="rId53"/>
    <p:sldId id="295" r:id="rId54"/>
    <p:sldId id="310" r:id="rId55"/>
    <p:sldId id="311" r:id="rId56"/>
    <p:sldId id="313" r:id="rId57"/>
    <p:sldId id="315" r:id="rId58"/>
    <p:sldId id="3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3" autoAdjust="0"/>
    <p:restoredTop sz="94671" autoAdjust="0"/>
  </p:normalViewPr>
  <p:slideViewPr>
    <p:cSldViewPr>
      <p:cViewPr varScale="1">
        <p:scale>
          <a:sx n="69" d="100"/>
          <a:sy n="69" d="100"/>
        </p:scale>
        <p:origin x="-51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74B76A-711A-4D11-85ED-D904F77C80D7}" type="datetimeFigureOut">
              <a:rPr lang="en-US" smtClean="0"/>
              <a:pPr/>
              <a:t>12-Jun-20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FFEE6-4504-41B3-BB2B-E1F05359DBB5}" type="slidenum">
              <a:rPr lang="en-US" smtClean="0"/>
              <a:pPr/>
              <a:t>‹#›</a:t>
            </a:fld>
            <a:endParaRPr lang="en-US"/>
          </a:p>
        </p:txBody>
      </p:sp>
    </p:spTree>
    <p:extLst>
      <p:ext uri="{BB962C8B-B14F-4D97-AF65-F5344CB8AC3E}">
        <p14:creationId xmlns="" xmlns:p14="http://schemas.microsoft.com/office/powerpoint/2010/main" val="294896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4B76A-711A-4D11-85ED-D904F77C80D7}" type="datetimeFigureOut">
              <a:rPr lang="en-US" smtClean="0"/>
              <a:pPr/>
              <a:t>12-Jun-20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FFEE6-4504-41B3-BB2B-E1F05359DBB5}" type="slidenum">
              <a:rPr lang="en-US" smtClean="0"/>
              <a:pPr/>
              <a:t>‹#›</a:t>
            </a:fld>
            <a:endParaRPr lang="en-US"/>
          </a:p>
        </p:txBody>
      </p:sp>
    </p:spTree>
    <p:extLst>
      <p:ext uri="{BB962C8B-B14F-4D97-AF65-F5344CB8AC3E}">
        <p14:creationId xmlns="" xmlns:p14="http://schemas.microsoft.com/office/powerpoint/2010/main" val="28849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4B76A-711A-4D11-85ED-D904F77C80D7}" type="datetimeFigureOut">
              <a:rPr lang="en-US" smtClean="0"/>
              <a:pPr/>
              <a:t>12-Jun-20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FFEE6-4504-41B3-BB2B-E1F05359DBB5}" type="slidenum">
              <a:rPr lang="en-US" smtClean="0"/>
              <a:pPr/>
              <a:t>‹#›</a:t>
            </a:fld>
            <a:endParaRPr lang="en-US"/>
          </a:p>
        </p:txBody>
      </p:sp>
    </p:spTree>
    <p:extLst>
      <p:ext uri="{BB962C8B-B14F-4D97-AF65-F5344CB8AC3E}">
        <p14:creationId xmlns="" xmlns:p14="http://schemas.microsoft.com/office/powerpoint/2010/main" val="27197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4B76A-711A-4D11-85ED-D904F77C80D7}" type="datetimeFigureOut">
              <a:rPr lang="en-US" smtClean="0"/>
              <a:pPr/>
              <a:t>12-Jun-20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FFEE6-4504-41B3-BB2B-E1F05359DBB5}" type="slidenum">
              <a:rPr lang="en-US" smtClean="0"/>
              <a:pPr/>
              <a:t>‹#›</a:t>
            </a:fld>
            <a:endParaRPr lang="en-US"/>
          </a:p>
        </p:txBody>
      </p:sp>
    </p:spTree>
    <p:extLst>
      <p:ext uri="{BB962C8B-B14F-4D97-AF65-F5344CB8AC3E}">
        <p14:creationId xmlns="" xmlns:p14="http://schemas.microsoft.com/office/powerpoint/2010/main" val="165873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74B76A-711A-4D11-85ED-D904F77C80D7}" type="datetimeFigureOut">
              <a:rPr lang="en-US" smtClean="0"/>
              <a:pPr/>
              <a:t>12-Jun-20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FFEE6-4504-41B3-BB2B-E1F05359DBB5}" type="slidenum">
              <a:rPr lang="en-US" smtClean="0"/>
              <a:pPr/>
              <a:t>‹#›</a:t>
            </a:fld>
            <a:endParaRPr lang="en-US"/>
          </a:p>
        </p:txBody>
      </p:sp>
    </p:spTree>
    <p:extLst>
      <p:ext uri="{BB962C8B-B14F-4D97-AF65-F5344CB8AC3E}">
        <p14:creationId xmlns="" xmlns:p14="http://schemas.microsoft.com/office/powerpoint/2010/main" val="356085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74B76A-711A-4D11-85ED-D904F77C80D7}" type="datetimeFigureOut">
              <a:rPr lang="en-US" smtClean="0"/>
              <a:pPr/>
              <a:t>12-Jun-20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FFEE6-4504-41B3-BB2B-E1F05359DBB5}" type="slidenum">
              <a:rPr lang="en-US" smtClean="0"/>
              <a:pPr/>
              <a:t>‹#›</a:t>
            </a:fld>
            <a:endParaRPr lang="en-US"/>
          </a:p>
        </p:txBody>
      </p:sp>
    </p:spTree>
    <p:extLst>
      <p:ext uri="{BB962C8B-B14F-4D97-AF65-F5344CB8AC3E}">
        <p14:creationId xmlns="" xmlns:p14="http://schemas.microsoft.com/office/powerpoint/2010/main" val="357391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74B76A-711A-4D11-85ED-D904F77C80D7}" type="datetimeFigureOut">
              <a:rPr lang="en-US" smtClean="0"/>
              <a:pPr/>
              <a:t>12-Jun-20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5FFEE6-4504-41B3-BB2B-E1F05359DBB5}" type="slidenum">
              <a:rPr lang="en-US" smtClean="0"/>
              <a:pPr/>
              <a:t>‹#›</a:t>
            </a:fld>
            <a:endParaRPr lang="en-US"/>
          </a:p>
        </p:txBody>
      </p:sp>
    </p:spTree>
    <p:extLst>
      <p:ext uri="{BB962C8B-B14F-4D97-AF65-F5344CB8AC3E}">
        <p14:creationId xmlns="" xmlns:p14="http://schemas.microsoft.com/office/powerpoint/2010/main" val="319118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74B76A-711A-4D11-85ED-D904F77C80D7}" type="datetimeFigureOut">
              <a:rPr lang="en-US" smtClean="0"/>
              <a:pPr/>
              <a:t>12-Jun-20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5FFEE6-4504-41B3-BB2B-E1F05359DBB5}" type="slidenum">
              <a:rPr lang="en-US" smtClean="0"/>
              <a:pPr/>
              <a:t>‹#›</a:t>
            </a:fld>
            <a:endParaRPr lang="en-US"/>
          </a:p>
        </p:txBody>
      </p:sp>
    </p:spTree>
    <p:extLst>
      <p:ext uri="{BB962C8B-B14F-4D97-AF65-F5344CB8AC3E}">
        <p14:creationId xmlns="" xmlns:p14="http://schemas.microsoft.com/office/powerpoint/2010/main" val="240901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4B76A-711A-4D11-85ED-D904F77C80D7}" type="datetimeFigureOut">
              <a:rPr lang="en-US" smtClean="0"/>
              <a:pPr/>
              <a:t>12-Jun-20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5FFEE6-4504-41B3-BB2B-E1F05359DBB5}" type="slidenum">
              <a:rPr lang="en-US" smtClean="0"/>
              <a:pPr/>
              <a:t>‹#›</a:t>
            </a:fld>
            <a:endParaRPr lang="en-US"/>
          </a:p>
        </p:txBody>
      </p:sp>
    </p:spTree>
    <p:extLst>
      <p:ext uri="{BB962C8B-B14F-4D97-AF65-F5344CB8AC3E}">
        <p14:creationId xmlns="" xmlns:p14="http://schemas.microsoft.com/office/powerpoint/2010/main" val="233063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4B76A-711A-4D11-85ED-D904F77C80D7}" type="datetimeFigureOut">
              <a:rPr lang="en-US" smtClean="0"/>
              <a:pPr/>
              <a:t>12-Jun-20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FFEE6-4504-41B3-BB2B-E1F05359DBB5}" type="slidenum">
              <a:rPr lang="en-US" smtClean="0"/>
              <a:pPr/>
              <a:t>‹#›</a:t>
            </a:fld>
            <a:endParaRPr lang="en-US"/>
          </a:p>
        </p:txBody>
      </p:sp>
    </p:spTree>
    <p:extLst>
      <p:ext uri="{BB962C8B-B14F-4D97-AF65-F5344CB8AC3E}">
        <p14:creationId xmlns="" xmlns:p14="http://schemas.microsoft.com/office/powerpoint/2010/main" val="406371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4B76A-711A-4D11-85ED-D904F77C80D7}" type="datetimeFigureOut">
              <a:rPr lang="en-US" smtClean="0"/>
              <a:pPr/>
              <a:t>12-Jun-20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FFEE6-4504-41B3-BB2B-E1F05359DBB5}" type="slidenum">
              <a:rPr lang="en-US" smtClean="0"/>
              <a:pPr/>
              <a:t>‹#›</a:t>
            </a:fld>
            <a:endParaRPr lang="en-US"/>
          </a:p>
        </p:txBody>
      </p:sp>
    </p:spTree>
    <p:extLst>
      <p:ext uri="{BB962C8B-B14F-4D97-AF65-F5344CB8AC3E}">
        <p14:creationId xmlns="" xmlns:p14="http://schemas.microsoft.com/office/powerpoint/2010/main" val="127528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4B76A-711A-4D11-85ED-D904F77C80D7}" type="datetimeFigureOut">
              <a:rPr lang="en-US" smtClean="0"/>
              <a:pPr/>
              <a:t>12-Jun-20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FFEE6-4504-41B3-BB2B-E1F05359DBB5}" type="slidenum">
              <a:rPr lang="en-US" smtClean="0"/>
              <a:pPr/>
              <a:t>‹#›</a:t>
            </a:fld>
            <a:endParaRPr lang="en-US"/>
          </a:p>
        </p:txBody>
      </p:sp>
    </p:spTree>
    <p:extLst>
      <p:ext uri="{BB962C8B-B14F-4D97-AF65-F5344CB8AC3E}">
        <p14:creationId xmlns="" xmlns:p14="http://schemas.microsoft.com/office/powerpoint/2010/main" val="66483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osci-inc.com/resources/antibody-development-guide/what-is-an-epitope/" TargetMode="External"/><Relationship Id="rId2" Type="http://schemas.openxmlformats.org/officeDocument/2006/relationships/hyperlink" Target="https://www.prosci-inc.com/primary-antibodies.html" TargetMode="External"/><Relationship Id="rId1" Type="http://schemas.openxmlformats.org/officeDocument/2006/relationships/slideLayout" Target="../slideLayouts/slideLayout7.xml"/><Relationship Id="rId4" Type="http://schemas.openxmlformats.org/officeDocument/2006/relationships/hyperlink" Target="https://www.prosci-inc.com/secondary-antibodies.html"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prosci-inc.com/resources/antibody-development-guide/what-is-western-blo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ncbi.nlm.nih.gov/pmc/articles/PMC3456489/figure/F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ncbi.nlm.nih.gov/pmc/articles/PMC3456489/figure/F4/"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ncbi.nlm.nih.gov/pmc/articles/PMC3456489/figure/F5/" TargetMode="External"/><Relationship Id="rId1" Type="http://schemas.openxmlformats.org/officeDocument/2006/relationships/slideLayout" Target="../slideLayouts/slideLayout7.xml"/><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ncbi.nlm.nih.gov/core/lw/2.0/html/tileshop_pmc/tileshop_pmc_inline.html?title=Click%20on%20image%20to%20zoom&amp;p=PMC3&amp;id=3456489_NAJMS-4-429-g007.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ncbi.nlm.nih.gov/pmc/articles/PMC3456489/figure/F8/"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ncbi.nlm.nih.gov/pmc/articles/PMC3456489/figure/F9/" TargetMode="External"/><Relationship Id="rId1" Type="http://schemas.openxmlformats.org/officeDocument/2006/relationships/slideLayout" Target="../slideLayouts/slideLayout7.xml"/><Relationship Id="rId4" Type="http://schemas.openxmlformats.org/officeDocument/2006/relationships/hyperlink" Target="https://www.ncbi.nlm.nih.gov/pmc/articles/PMC3456489/"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ncbi.nlm.nih.gov/pmc/articles/PMC3456489/figure/F11/"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ncbi.nlm.nih.gov/pmc/articles/PMC3456489/figure/F12/"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ncbi.nlm.nih.gov/pmc/articles/PMC3456489/figure/F13/"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Poly(A)_tail" TargetMode="External"/><Relationship Id="rId2" Type="http://schemas.openxmlformats.org/officeDocument/2006/relationships/hyperlink" Target="https://en.wikipedia.org/wiki/Chromatography"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752600"/>
            <a:ext cx="7391400" cy="3477875"/>
          </a:xfrm>
          <a:prstGeom prst="rect">
            <a:avLst/>
          </a:prstGeom>
          <a:noFill/>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Physiology SEM IV</a:t>
            </a:r>
          </a:p>
          <a:p>
            <a:pPr algn="ctr"/>
            <a:r>
              <a:rPr lang="en-US" sz="4400" b="1" dirty="0" smtClean="0">
                <a:solidFill>
                  <a:srgbClr val="FF0000"/>
                </a:solidFill>
                <a:latin typeface="Times New Roman" panose="02020603050405020304" pitchFamily="18" charset="0"/>
                <a:cs typeface="Times New Roman" panose="02020603050405020304" pitchFamily="18" charset="0"/>
              </a:rPr>
              <a:t>UNIT 46</a:t>
            </a:r>
            <a:endParaRPr lang="en-US" sz="4400" b="1" dirty="0" smtClean="0">
              <a:solidFill>
                <a:srgbClr val="FF0000"/>
              </a:solidFill>
              <a:latin typeface="Times New Roman" panose="02020603050405020304" pitchFamily="18" charset="0"/>
              <a:cs typeface="Times New Roman" panose="02020603050405020304" pitchFamily="18" charset="0"/>
            </a:endParaRPr>
          </a:p>
          <a:p>
            <a:pPr algn="ctr"/>
            <a:r>
              <a:rPr lang="en-US" sz="4400" b="1" dirty="0" smtClean="0">
                <a:solidFill>
                  <a:srgbClr val="FF0000"/>
                </a:solidFill>
                <a:latin typeface="Times New Roman" panose="02020603050405020304" pitchFamily="18" charset="0"/>
                <a:cs typeface="Times New Roman" panose="02020603050405020304" pitchFamily="18" charset="0"/>
              </a:rPr>
              <a:t>Practical </a:t>
            </a:r>
            <a:r>
              <a:rPr lang="en-US" sz="4400" b="1" dirty="0" smtClean="0">
                <a:solidFill>
                  <a:srgbClr val="FF0000"/>
                </a:solidFill>
                <a:latin typeface="Times New Roman" panose="02020603050405020304" pitchFamily="18" charset="0"/>
                <a:cs typeface="Times New Roman" panose="02020603050405020304" pitchFamily="18" charset="0"/>
              </a:rPr>
              <a:t>demonstration class </a:t>
            </a:r>
            <a:r>
              <a:rPr lang="en-US" sz="4400" b="1" dirty="0" smtClean="0"/>
              <a:t>Southern, </a:t>
            </a:r>
            <a:r>
              <a:rPr lang="en-US" sz="4400" b="1" dirty="0" smtClean="0"/>
              <a:t>Northern, Western </a:t>
            </a:r>
            <a:r>
              <a:rPr lang="en-US" sz="4400" b="1" dirty="0" smtClean="0"/>
              <a:t>and Dot blotting </a:t>
            </a:r>
            <a:endParaRPr lang="en-US" sz="44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9157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518" y="533400"/>
            <a:ext cx="8229600" cy="5324535"/>
          </a:xfrm>
          <a:prstGeom prst="rect">
            <a:avLst/>
          </a:prstGeom>
        </p:spPr>
        <p:txBody>
          <a:bodyPr wrap="square">
            <a:spAutoFit/>
          </a:bodyPr>
          <a:lstStyle/>
          <a:p>
            <a:pPr algn="ctr"/>
            <a:r>
              <a:rPr lang="en-US" sz="2000" b="1" dirty="0" smtClean="0">
                <a:solidFill>
                  <a:srgbClr val="FF0000"/>
                </a:solidFill>
              </a:rPr>
              <a:t>Some important terminology</a:t>
            </a:r>
          </a:p>
          <a:p>
            <a:r>
              <a:rPr lang="en-US" sz="2000" dirty="0"/>
              <a:t>What is a Primary Antibody?</a:t>
            </a:r>
          </a:p>
          <a:p>
            <a:pPr algn="just"/>
            <a:r>
              <a:rPr lang="en-US" sz="2000" dirty="0"/>
              <a:t>The </a:t>
            </a:r>
            <a:r>
              <a:rPr lang="en-US" sz="2000" b="1" dirty="0">
                <a:hlinkClick r:id="rId2" tooltip="Primary Antibodies"/>
              </a:rPr>
              <a:t>primary antibody</a:t>
            </a:r>
            <a:r>
              <a:rPr lang="en-US" sz="2000" dirty="0"/>
              <a:t> is the one that binds directly to the antigen. The variable region of the primary antibody recognizes an </a:t>
            </a:r>
            <a:r>
              <a:rPr lang="en-US" sz="2000" b="1" u="sng" dirty="0">
                <a:hlinkClick r:id="rId3" tooltip="What is an Epitope?"/>
              </a:rPr>
              <a:t>epitope</a:t>
            </a:r>
            <a:r>
              <a:rPr lang="en-US" sz="2000" dirty="0"/>
              <a:t> on the antigen. It is produced by a host organism that is of a different species than the specimen. The primary antibody usually does not contain a fluorophore or an enzyme, so the researcher cannot visualize the antigen without further reagents such as a secondary antibody.</a:t>
            </a:r>
          </a:p>
          <a:p>
            <a:pPr algn="just"/>
            <a:r>
              <a:rPr lang="en-US" sz="2000" dirty="0"/>
              <a:t>What is a Secondary Antibody?</a:t>
            </a:r>
          </a:p>
          <a:p>
            <a:pPr algn="just"/>
            <a:r>
              <a:rPr lang="en-US" sz="2000" dirty="0"/>
              <a:t>The </a:t>
            </a:r>
            <a:r>
              <a:rPr lang="en-US" sz="2000" b="1" u="sng" dirty="0">
                <a:hlinkClick r:id="rId4" tooltip="Secondary Antibody"/>
              </a:rPr>
              <a:t>secondary antibody</a:t>
            </a:r>
            <a:r>
              <a:rPr lang="en-US" sz="2000" dirty="0"/>
              <a:t> binds to the primary antibody but not any antigen that is present in the specimen. Secondary antibodies bind to the heavy chains of primary antibodies, so that they don’t interfere with the primary antibody binding to the antigen. This secondary antibody is made in a species that is different than both those of the primary antibody or the specimen. This minimizes non-specific binding that leads to false positives and high background noise.</a:t>
            </a:r>
          </a:p>
          <a:p>
            <a:pPr algn="just"/>
            <a:endParaRPr lang="en-US" sz="2000" dirty="0"/>
          </a:p>
        </p:txBody>
      </p:sp>
    </p:spTree>
    <p:extLst>
      <p:ext uri="{BB962C8B-B14F-4D97-AF65-F5344CB8AC3E}">
        <p14:creationId xmlns="" xmlns:p14="http://schemas.microsoft.com/office/powerpoint/2010/main" val="1203510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82341"/>
            <a:ext cx="7315200" cy="2308324"/>
          </a:xfrm>
          <a:prstGeom prst="rect">
            <a:avLst/>
          </a:prstGeom>
        </p:spPr>
        <p:txBody>
          <a:bodyPr wrap="square">
            <a:spAutoFit/>
          </a:bodyPr>
          <a:lstStyle/>
          <a:p>
            <a:r>
              <a:rPr lang="en-US" dirty="0"/>
              <a:t>Why Use Two Antibodies?</a:t>
            </a:r>
          </a:p>
          <a:p>
            <a:pPr algn="just"/>
            <a:r>
              <a:rPr lang="en-US" dirty="0"/>
              <a:t>An antibody may work very well for multiple applications, such as </a:t>
            </a:r>
            <a:r>
              <a:rPr lang="en-US" b="1" u="sng" dirty="0">
                <a:hlinkClick r:id="rId2" tooltip="What is Western Blot?"/>
              </a:rPr>
              <a:t>western blotting</a:t>
            </a:r>
            <a:r>
              <a:rPr lang="en-US" dirty="0"/>
              <a:t> and immunofluorescence, but different assays have experimental conditions that require different methods of visualization. Using the same primary antibody in multiple different assays often requires a secondary antibody. The primary antibody detects the antigen in the specimen, but the secondary antibody can be designed to have a fluorophore or enzyme complex attached to it for the purposes of visualization.</a:t>
            </a:r>
          </a:p>
        </p:txBody>
      </p:sp>
    </p:spTree>
    <p:extLst>
      <p:ext uri="{BB962C8B-B14F-4D97-AF65-F5344CB8AC3E}">
        <p14:creationId xmlns="" xmlns:p14="http://schemas.microsoft.com/office/powerpoint/2010/main" val="3932584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l="20280" t="36444" r="53671" b="18383"/>
          <a:stretch/>
        </p:blipFill>
        <p:spPr bwMode="auto">
          <a:xfrm>
            <a:off x="1752600" y="566530"/>
            <a:ext cx="5213180" cy="5105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20576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l="23265" t="52465" r="54565" b="10739"/>
          <a:stretch/>
        </p:blipFill>
        <p:spPr bwMode="auto">
          <a:xfrm>
            <a:off x="1981200" y="838200"/>
            <a:ext cx="5371810" cy="50345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88694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l="43041" t="47668" r="29321" b="32966"/>
          <a:stretch/>
        </p:blipFill>
        <p:spPr bwMode="auto">
          <a:xfrm>
            <a:off x="990600" y="1676400"/>
            <a:ext cx="7317967" cy="2895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3942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l="46628" t="27113" r="23248" b="8627"/>
          <a:stretch/>
        </p:blipFill>
        <p:spPr bwMode="auto">
          <a:xfrm>
            <a:off x="2402982" y="381000"/>
            <a:ext cx="5521818" cy="594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70030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l="22831" t="23828" r="50000" b="22070"/>
          <a:stretch/>
        </p:blipFill>
        <p:spPr bwMode="auto">
          <a:xfrm>
            <a:off x="1905000" y="219424"/>
            <a:ext cx="5334000" cy="59980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7200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l="22059" t="38086" r="50000" b="21289"/>
          <a:stretch/>
        </p:blipFill>
        <p:spPr bwMode="auto">
          <a:xfrm>
            <a:off x="1524000" y="710665"/>
            <a:ext cx="5909406" cy="48519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75992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l="48639" t="19531" r="26766" b="58789"/>
          <a:stretch/>
        </p:blipFill>
        <p:spPr bwMode="auto">
          <a:xfrm>
            <a:off x="1981199" y="1447800"/>
            <a:ext cx="6429629" cy="3200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57898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olecular Weight Markers | Sigma-Aldrich"/>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62200" y="1371600"/>
            <a:ext cx="2674572" cy="43125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222986" y="413266"/>
            <a:ext cx="6473214"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Molecular weight markers in western blotting</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082722" y="5936659"/>
            <a:ext cx="7315200" cy="646331"/>
          </a:xfrm>
          <a:prstGeom prst="rect">
            <a:avLst/>
          </a:prstGeom>
        </p:spPr>
        <p:txBody>
          <a:bodyPr wrap="square">
            <a:spAutoFit/>
          </a:bodyPr>
          <a:lstStyle/>
          <a:p>
            <a:r>
              <a:rPr lang="en-US" dirty="0">
                <a:solidFill>
                  <a:srgbClr val="222222"/>
                </a:solidFill>
                <a:latin typeface="arial"/>
              </a:rPr>
              <a:t>The </a:t>
            </a:r>
            <a:r>
              <a:rPr lang="en-US" b="1" dirty="0">
                <a:solidFill>
                  <a:srgbClr val="222222"/>
                </a:solidFill>
                <a:latin typeface="arial"/>
              </a:rPr>
              <a:t>purpose</a:t>
            </a:r>
            <a:r>
              <a:rPr lang="en-US" dirty="0">
                <a:solidFill>
                  <a:srgbClr val="222222"/>
                </a:solidFill>
                <a:latin typeface="arial"/>
              </a:rPr>
              <a:t> of a protein </a:t>
            </a:r>
            <a:r>
              <a:rPr lang="en-US" b="1" dirty="0">
                <a:solidFill>
                  <a:srgbClr val="222222"/>
                </a:solidFill>
                <a:latin typeface="arial"/>
              </a:rPr>
              <a:t>marker</a:t>
            </a:r>
            <a:r>
              <a:rPr lang="en-US" dirty="0">
                <a:solidFill>
                  <a:srgbClr val="222222"/>
                </a:solidFill>
                <a:latin typeface="arial"/>
              </a:rPr>
              <a:t> or </a:t>
            </a:r>
            <a:r>
              <a:rPr lang="en-US" b="1" dirty="0">
                <a:solidFill>
                  <a:srgbClr val="222222"/>
                </a:solidFill>
                <a:latin typeface="arial"/>
              </a:rPr>
              <a:t>ladder</a:t>
            </a:r>
            <a:r>
              <a:rPr lang="en-US" dirty="0">
                <a:solidFill>
                  <a:srgbClr val="222222"/>
                </a:solidFill>
                <a:latin typeface="arial"/>
              </a:rPr>
              <a:t> is to provide a reference of the size of proteins resolved in the gel electrophoresis.</a:t>
            </a:r>
            <a:endParaRPr lang="en-US" dirty="0"/>
          </a:p>
        </p:txBody>
      </p:sp>
    </p:spTree>
    <p:extLst>
      <p:ext uri="{BB962C8B-B14F-4D97-AF65-F5344CB8AC3E}">
        <p14:creationId xmlns="" xmlns:p14="http://schemas.microsoft.com/office/powerpoint/2010/main" val="36720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733729"/>
            <a:ext cx="7010400" cy="1200329"/>
          </a:xfrm>
          <a:prstGeom prst="rect">
            <a:avLst/>
          </a:prstGeom>
        </p:spPr>
        <p:txBody>
          <a:bodyPr wrap="square">
            <a:spAutoFit/>
          </a:bodyPr>
          <a:lstStyle/>
          <a:p>
            <a:r>
              <a:rPr lang="en-US" dirty="0"/>
              <a:t>What is the blotting technique?</a:t>
            </a:r>
          </a:p>
          <a:p>
            <a:pPr algn="just"/>
            <a:r>
              <a:rPr lang="en-US" b="1" dirty="0"/>
              <a:t>Blotting techniques</a:t>
            </a:r>
            <a:r>
              <a:rPr lang="en-US" dirty="0"/>
              <a:t> are what scientists use to separate these types of molecules. In cells, they exist as a mixture. ... </a:t>
            </a:r>
            <a:r>
              <a:rPr lang="en-US" b="1" dirty="0"/>
              <a:t>Blotting</a:t>
            </a:r>
            <a:r>
              <a:rPr lang="en-US" dirty="0"/>
              <a:t> is generally done by letting a mixture of DNA, RNA or protein flow through a slab of gel.</a:t>
            </a:r>
          </a:p>
        </p:txBody>
      </p:sp>
    </p:spTree>
    <p:extLst>
      <p:ext uri="{BB962C8B-B14F-4D97-AF65-F5344CB8AC3E}">
        <p14:creationId xmlns="" xmlns:p14="http://schemas.microsoft.com/office/powerpoint/2010/main" val="3701609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 external file that holds a picture, illustration, etc.&#10;Object name is NAJMS-4-429-g00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47800" y="2209800"/>
            <a:ext cx="4967102" cy="258127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762000" y="609600"/>
            <a:ext cx="7010400" cy="1200329"/>
          </a:xfrm>
          <a:prstGeom prst="rect">
            <a:avLst/>
          </a:prstGeom>
        </p:spPr>
        <p:txBody>
          <a:bodyPr wrap="square">
            <a:spAutoFit/>
          </a:bodyPr>
          <a:lstStyle/>
          <a:p>
            <a:r>
              <a:rPr lang="en-US" dirty="0"/>
              <a:t>After preparing the 10% stacking gel solution, assemble the rack for gel solidification </a:t>
            </a:r>
            <a:r>
              <a:rPr lang="en-US" dirty="0" smtClean="0"/>
              <a:t>. </a:t>
            </a:r>
            <a:r>
              <a:rPr lang="en-US" dirty="0"/>
              <a:t>(Tip: 10% AP and TEMED solidify the solution; therefore, both gels can be prepared at the same time, if the </a:t>
            </a:r>
            <a:r>
              <a:rPr lang="en-US" dirty="0" smtClean="0"/>
              <a:t>above mentioned </a:t>
            </a:r>
            <a:r>
              <a:rPr lang="en-US" dirty="0"/>
              <a:t>reagents are not added until the end).</a:t>
            </a:r>
          </a:p>
        </p:txBody>
      </p:sp>
    </p:spTree>
    <p:extLst>
      <p:ext uri="{BB962C8B-B14F-4D97-AF65-F5344CB8AC3E}">
        <p14:creationId xmlns="" xmlns:p14="http://schemas.microsoft.com/office/powerpoint/2010/main" val="1429678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330369"/>
            <a:ext cx="7086600" cy="1800493"/>
          </a:xfrm>
          <a:prstGeom prst="rect">
            <a:avLst/>
          </a:prstGeom>
          <a:solidFill>
            <a:srgbClr val="FFFCF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Times New Roman" pitchFamily="18" charset="0"/>
                <a:cs typeface="Times New Roman" pitchFamily="18" charset="0"/>
              </a:rPr>
              <a:t>Add stacking gel solution carefully until the level is equal to the green bar holding the glass plates. Add H</a:t>
            </a:r>
            <a:r>
              <a:rPr kumimoji="0" lang="en-US" altLang="en-US" sz="20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US" altLang="en-US" sz="2000" b="0" i="0" u="none" strike="noStrike" cap="none" normalizeH="0" baseline="0" dirty="0" smtClean="0">
                <a:ln>
                  <a:noFill/>
                </a:ln>
                <a:solidFill>
                  <a:srgbClr val="000000"/>
                </a:solidFill>
                <a:effectLst/>
                <a:latin typeface="Times New Roman" pitchFamily="18" charset="0"/>
                <a:cs typeface="Times New Roman" pitchFamily="18" charset="0"/>
              </a:rPr>
              <a:t>O to the top. Wait for 15–30 minutes until the gel turning solidified. (Tip: Using a suction pipette can make the process of adding the gel to the glass plate easier).</a:t>
            </a:r>
            <a:endParaRPr kumimoji="0" lang="en-US" altLang="en-US" sz="2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642A8F"/>
                </a:solidFill>
                <a:effectLst/>
                <a:latin typeface="Times New Roman" pitchFamily="18" charset="0"/>
                <a:cs typeface="Times New Roman" pitchFamily="18" charset="0"/>
                <a:hlinkClick r:id="rId2"/>
              </a:rPr>
              <a:t>  </a:t>
            </a:r>
            <a:endParaRPr kumimoji="0" lang="en-US" altLang="en-US" sz="32200" b="0" i="0" u="none" strike="noStrike" cap="none" normalizeH="0" baseline="0" dirty="0" smtClean="0">
              <a:ln>
                <a:noFill/>
              </a:ln>
              <a:solidFill>
                <a:srgbClr val="642A8F"/>
              </a:solidFill>
              <a:effectLst/>
              <a:latin typeface="Times New Roman" pitchFamily="18" charset="0"/>
              <a:cs typeface="Times New Roman" pitchFamily="18" charset="0"/>
            </a:endParaRPr>
          </a:p>
        </p:txBody>
      </p:sp>
      <p:pic>
        <p:nvPicPr>
          <p:cNvPr id="4" name="Picture 3" descr="An external file that holds a picture, illustration, etc.&#10;Object name is NAJMS-4-429-g004.jpg">
            <a:hlinkClick r:id="rId2" tgtFrame="&quot;figure&quo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2655252" y="1657350"/>
            <a:ext cx="3833495" cy="3543300"/>
          </a:xfrm>
          <a:prstGeom prst="rect">
            <a:avLst/>
          </a:prstGeom>
          <a:noFill/>
          <a:ln>
            <a:noFill/>
          </a:ln>
        </p:spPr>
      </p:pic>
    </p:spTree>
    <p:extLst>
      <p:ext uri="{BB962C8B-B14F-4D97-AF65-F5344CB8AC3E}">
        <p14:creationId xmlns="" xmlns:p14="http://schemas.microsoft.com/office/powerpoint/2010/main" val="905575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 y="228600"/>
            <a:ext cx="8458200" cy="1477328"/>
          </a:xfrm>
          <a:prstGeom prst="rect">
            <a:avLst/>
          </a:prstGeom>
        </p:spPr>
        <p:txBody>
          <a:bodyPr wrap="square">
            <a:spAutoFit/>
          </a:bodyPr>
          <a:lstStyle/>
          <a:p>
            <a:pPr algn="just"/>
            <a:r>
              <a:rPr lang="en-US" b="1" dirty="0"/>
              <a:t>Overlay the stacking gel with the separating gel, after removing the water. (Tip: It is better to tilt the apparatus and use a paper towel to remove the water).</a:t>
            </a:r>
          </a:p>
          <a:p>
            <a:pPr algn="just"/>
            <a:r>
              <a:rPr lang="en-US" b="1" dirty="0"/>
              <a:t>Insert the comb, ensuring that there are no air bubbles.</a:t>
            </a:r>
          </a:p>
          <a:p>
            <a:pPr algn="just"/>
            <a:r>
              <a:rPr lang="en-US" b="1" dirty="0"/>
              <a:t>Wait until the gel is solidified. (Tip: Solidification can be easily checked by leaving some gel solution in a tube).</a:t>
            </a:r>
          </a:p>
        </p:txBody>
      </p:sp>
      <p:sp>
        <p:nvSpPr>
          <p:cNvPr id="4" name="Rectangle 4"/>
          <p:cNvSpPr>
            <a:spLocks noChangeArrowheads="1"/>
          </p:cNvSpPr>
          <p:nvPr/>
        </p:nvSpPr>
        <p:spPr bwMode="auto">
          <a:xfrm>
            <a:off x="769625" y="5527964"/>
            <a:ext cx="760475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2400" b="1" i="0" u="none" strike="noStrike" cap="none" normalizeH="0" baseline="0" dirty="0" smtClean="0">
                <a:ln>
                  <a:noFill/>
                </a:ln>
                <a:solidFill>
                  <a:srgbClr val="59331F"/>
                </a:solidFill>
                <a:effectLst/>
                <a:ea typeface="Times New Roman" pitchFamily="18" charset="0"/>
              </a:rPr>
              <a:t>Electrophoresis</a:t>
            </a:r>
            <a:endParaRPr kumimoji="0" lang="en-US" altLang="en-US" sz="24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Pour the running buffer into the </a:t>
            </a:r>
            <a:r>
              <a:rPr kumimoji="0" lang="en-US" altLang="en-US" sz="24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electrophorator</a:t>
            </a:r>
            <a:r>
              <a:rPr kumimoji="0" lang="en-US" altLang="en-US"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endParaRPr kumimoji="0" lang="en-US" altLang="en-US" sz="24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b="1" i="0" u="none" strike="noStrike" cap="none" normalizeH="0" baseline="0" dirty="0" smtClean="0">
              <a:ln>
                <a:noFill/>
              </a:ln>
              <a:solidFill>
                <a:schemeClr val="tx1"/>
              </a:solidFill>
              <a:effectLst/>
            </a:endParaRPr>
          </a:p>
        </p:txBody>
      </p:sp>
      <p:pic>
        <p:nvPicPr>
          <p:cNvPr id="5123" name="Picture 2" descr="An external file that holds a picture, illustration, etc.&#10;Object name is NAJMS-4-429-g005.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29186" y="2015836"/>
            <a:ext cx="3930556" cy="354676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5"/>
          <p:cNvSpPr>
            <a:spLocks noChangeArrowheads="1"/>
          </p:cNvSpPr>
          <p:nvPr/>
        </p:nvSpPr>
        <p:spPr bwMode="auto">
          <a:xfrm>
            <a:off x="0" y="5562600"/>
            <a:ext cx="9144000" cy="0"/>
          </a:xfrm>
          <a:prstGeom prst="rect">
            <a:avLst/>
          </a:prstGeom>
          <a:solidFill>
            <a:srgbClr val="FFFCF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152400" y="5715000"/>
            <a:ext cx="9144000" cy="0"/>
          </a:xfrm>
          <a:prstGeom prst="rect">
            <a:avLst/>
          </a:prstGeom>
          <a:solidFill>
            <a:srgbClr val="FFFCF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172194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5" y="238035"/>
            <a:ext cx="7924800" cy="1200329"/>
          </a:xfrm>
          <a:prstGeom prst="rect">
            <a:avLst/>
          </a:prstGeom>
        </p:spPr>
        <p:txBody>
          <a:bodyPr wrap="square">
            <a:spAutoFit/>
          </a:bodyPr>
          <a:lstStyle/>
          <a:p>
            <a:pPr lvl="0" algn="just"/>
            <a:r>
              <a:rPr lang="en-US" b="1" dirty="0"/>
              <a:t>Place gel inside the </a:t>
            </a:r>
            <a:r>
              <a:rPr lang="en-US" b="1" dirty="0" err="1"/>
              <a:t>electrophorator</a:t>
            </a:r>
            <a:r>
              <a:rPr lang="en-US" b="1" dirty="0"/>
              <a:t> and connect to a power supply. (Tip: When connecting to the power source always connect red to red, and black to black).</a:t>
            </a:r>
          </a:p>
          <a:p>
            <a:pPr lvl="0" algn="just"/>
            <a:r>
              <a:rPr lang="en-US" b="1" dirty="0"/>
              <a:t>Make sure buffer covers the gel completely, and remove the comb carefully.</a:t>
            </a:r>
          </a:p>
          <a:p>
            <a:pPr lvl="0" algn="just"/>
            <a:r>
              <a:rPr lang="en-US" b="1" dirty="0"/>
              <a:t>Load marker (6 </a:t>
            </a:r>
            <a:r>
              <a:rPr lang="en-US" b="1" dirty="0" err="1"/>
              <a:t>μL</a:t>
            </a:r>
            <a:r>
              <a:rPr lang="en-US" b="1" dirty="0"/>
              <a:t>) followed by samples (15 </a:t>
            </a:r>
            <a:r>
              <a:rPr lang="en-US" b="1" dirty="0" err="1"/>
              <a:t>μL</a:t>
            </a:r>
            <a:r>
              <a:rPr lang="en-US" b="1" dirty="0"/>
              <a:t>) in to each </a:t>
            </a:r>
            <a:r>
              <a:rPr lang="en-US" b="1" dirty="0" smtClean="0"/>
              <a:t>well.</a:t>
            </a:r>
            <a:endParaRPr lang="en-US" b="1" dirty="0"/>
          </a:p>
        </p:txBody>
      </p:sp>
      <p:pic>
        <p:nvPicPr>
          <p:cNvPr id="3" name="Picture 2" descr="An external file that holds a picture, illustration, etc.&#10;Object name is NAJMS-4-429-g006.jpg">
            <a:hlinkClick r:id="rId2" tgtFrame="&quot;figure&quot;"/>
          </p:cNvPr>
          <p:cNvPicPr/>
          <p:nvPr/>
        </p:nvPicPr>
        <p:blipFill>
          <a:blip r:embed="rId3">
            <a:extLst>
              <a:ext uri="{BEBA8EAE-BF5A-486C-A8C5-ECC9F3942E4B}">
                <a14:imgProps xmlns="" xmlns:a14="http://schemas.microsoft.com/office/drawing/2010/main">
                  <a14:imgLayer r:embed="rId4">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2097448" y="1905000"/>
            <a:ext cx="4367213" cy="3852863"/>
          </a:xfrm>
          <a:prstGeom prst="rect">
            <a:avLst/>
          </a:prstGeom>
          <a:noFill/>
          <a:ln>
            <a:noFill/>
          </a:ln>
        </p:spPr>
      </p:pic>
    </p:spTree>
    <p:extLst>
      <p:ext uri="{BB962C8B-B14F-4D97-AF65-F5344CB8AC3E}">
        <p14:creationId xmlns="" xmlns:p14="http://schemas.microsoft.com/office/powerpoint/2010/main" val="2810327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7086600" cy="646331"/>
          </a:xfrm>
          <a:prstGeom prst="rect">
            <a:avLst/>
          </a:prstGeom>
        </p:spPr>
        <p:txBody>
          <a:bodyPr wrap="square">
            <a:spAutoFit/>
          </a:bodyPr>
          <a:lstStyle/>
          <a:p>
            <a:pPr lvl="0" algn="just"/>
            <a:r>
              <a:rPr lang="en-US" dirty="0"/>
              <a:t>Run the gel with low voltage (60 V) for separating gel; use higher voltage (140 V) for stacking </a:t>
            </a:r>
            <a:r>
              <a:rPr lang="en-US" dirty="0" smtClean="0"/>
              <a:t>gel.</a:t>
            </a:r>
            <a:endParaRPr lang="en-US" dirty="0"/>
          </a:p>
        </p:txBody>
      </p:sp>
      <p:pic>
        <p:nvPicPr>
          <p:cNvPr id="3" name="Picture 2" descr="An external file that holds a picture, illustration, etc.&#10;Object name is NAJMS-4-429-g007.jpg">
            <a:hlinkClick r:id="rId2" tgtFrame="&quot;tileshopwindow&quo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1371600" y="1524000"/>
            <a:ext cx="5762625" cy="2028825"/>
          </a:xfrm>
          <a:prstGeom prst="rect">
            <a:avLst/>
          </a:prstGeom>
          <a:noFill/>
          <a:ln>
            <a:noFill/>
          </a:ln>
        </p:spPr>
      </p:pic>
    </p:spTree>
    <p:extLst>
      <p:ext uri="{BB962C8B-B14F-4D97-AF65-F5344CB8AC3E}">
        <p14:creationId xmlns="" xmlns:p14="http://schemas.microsoft.com/office/powerpoint/2010/main" val="3390618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153400" cy="5355312"/>
          </a:xfrm>
          <a:prstGeom prst="rect">
            <a:avLst/>
          </a:prstGeom>
        </p:spPr>
        <p:txBody>
          <a:bodyPr wrap="square">
            <a:spAutoFit/>
          </a:bodyPr>
          <a:lstStyle/>
          <a:p>
            <a:pPr lvl="0"/>
            <a:r>
              <a:rPr lang="en-US" dirty="0"/>
              <a:t>Run the gel for approximately an hour, or until the dye front runs off the bottom of the </a:t>
            </a:r>
            <a:r>
              <a:rPr lang="en-US" dirty="0" smtClean="0"/>
              <a:t>gel.</a:t>
            </a:r>
            <a:endParaRPr lang="en-US" dirty="0"/>
          </a:p>
          <a:p>
            <a:pPr fontAlgn="t"/>
            <a:r>
              <a:rPr lang="en-US" dirty="0" smtClean="0"/>
              <a:t>Run </a:t>
            </a:r>
            <a:r>
              <a:rPr lang="en-US" dirty="0"/>
              <a:t>the gel to the bottom of the </a:t>
            </a:r>
            <a:r>
              <a:rPr lang="en-US" dirty="0" err="1" smtClean="0"/>
              <a:t>electrophorator</a:t>
            </a:r>
            <a:r>
              <a:rPr lang="en-US" dirty="0"/>
              <a:t> </a:t>
            </a:r>
            <a:r>
              <a:rPr lang="en-US" dirty="0" smtClean="0"/>
              <a:t> </a:t>
            </a:r>
            <a:r>
              <a:rPr lang="en-US" dirty="0" err="1" smtClean="0"/>
              <a:t>Electrotransfer</a:t>
            </a:r>
            <a:endParaRPr lang="en-US" dirty="0"/>
          </a:p>
          <a:p>
            <a:pPr lvl="0"/>
            <a:r>
              <a:rPr lang="en-US" dirty="0"/>
              <a:t>Cut 6 filter sheets to fit the measurement of the gel, and one </a:t>
            </a:r>
            <a:r>
              <a:rPr lang="en-US" dirty="0" err="1"/>
              <a:t>polyvinylidene</a:t>
            </a:r>
            <a:r>
              <a:rPr lang="en-US" dirty="0"/>
              <a:t> fluoride (PDVF) membrane with the same dimensions.</a:t>
            </a:r>
          </a:p>
          <a:p>
            <a:pPr lvl="0"/>
            <a:r>
              <a:rPr lang="en-US" dirty="0">
                <a:solidFill>
                  <a:srgbClr val="FF0000"/>
                </a:solidFill>
              </a:rPr>
              <a:t>Wet the sponge and filter paper in transfer buffer, and wet the PDVF membrane in methanol.</a:t>
            </a:r>
          </a:p>
          <a:p>
            <a:pPr lvl="0"/>
            <a:r>
              <a:rPr lang="en-US" dirty="0"/>
              <a:t>Separate glass plates and retrieve the gel.</a:t>
            </a:r>
          </a:p>
          <a:p>
            <a:pPr lvl="0"/>
            <a:r>
              <a:rPr lang="en-US" dirty="0"/>
              <a:t>Create a transfer sandwich as follows:</a:t>
            </a:r>
          </a:p>
          <a:p>
            <a:r>
              <a:rPr lang="en-US" dirty="0"/>
              <a:t>Sponge</a:t>
            </a:r>
          </a:p>
          <a:p>
            <a:r>
              <a:rPr lang="en-US" dirty="0"/>
              <a:t>3 Filter Papers</a:t>
            </a:r>
          </a:p>
          <a:p>
            <a:r>
              <a:rPr lang="en-US" dirty="0"/>
              <a:t>Gel PVDF</a:t>
            </a:r>
          </a:p>
          <a:p>
            <a:r>
              <a:rPr lang="en-US" dirty="0"/>
              <a:t>3 Filter Papers</a:t>
            </a:r>
          </a:p>
          <a:p>
            <a:r>
              <a:rPr lang="en-US" dirty="0"/>
              <a:t>(Tip: Ensure there are no air bubbles between the gel and PVDF membrane, and squeeze out extra liquid).</a:t>
            </a:r>
          </a:p>
          <a:p>
            <a:pPr lvl="0"/>
            <a:r>
              <a:rPr lang="en-US" dirty="0"/>
              <a:t>Relocate the sandwich to the transfer apparatus, which should be placed on ice to maintain 4°C. Add transfer buffer to the apparatus, and ensure that the sandwich is covered with the buffer. Place electrodes on top of the sandwich, ensuring that the PVDF membrane is between the gel and a positive electrode </a:t>
            </a:r>
            <a:r>
              <a:rPr lang="en-US" dirty="0" smtClean="0"/>
              <a:t>.</a:t>
            </a:r>
            <a:endParaRPr lang="en-US" dirty="0"/>
          </a:p>
        </p:txBody>
      </p:sp>
    </p:spTree>
    <p:extLst>
      <p:ext uri="{BB962C8B-B14F-4D97-AF65-F5344CB8AC3E}">
        <p14:creationId xmlns="" xmlns:p14="http://schemas.microsoft.com/office/powerpoint/2010/main" val="1330815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external file that holds a picture, illustration, etc.&#10;Object name is NAJMS-4-429-g009.jpg">
            <a:hlinkClick r:id="rId2" tgtFrame="&quot;figure&quo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1447800" y="457200"/>
            <a:ext cx="5443538" cy="4391025"/>
          </a:xfrm>
          <a:prstGeom prst="rect">
            <a:avLst/>
          </a:prstGeom>
          <a:noFill/>
          <a:ln>
            <a:noFill/>
          </a:ln>
        </p:spPr>
      </p:pic>
    </p:spTree>
    <p:extLst>
      <p:ext uri="{BB962C8B-B14F-4D97-AF65-F5344CB8AC3E}">
        <p14:creationId xmlns="" xmlns:p14="http://schemas.microsoft.com/office/powerpoint/2010/main" val="2492023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external file that holds a picture, illustration, etc.&#10;Object name is NAJMS-4-429-g010.jpg">
            <a:hlinkClick r:id="rId2" tgtFrame="&quot;figure&quo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2590800" y="609600"/>
            <a:ext cx="3295650" cy="3095625"/>
          </a:xfrm>
          <a:prstGeom prst="rect">
            <a:avLst/>
          </a:prstGeom>
          <a:noFill/>
          <a:ln>
            <a:noFill/>
          </a:ln>
        </p:spPr>
      </p:pic>
      <p:sp>
        <p:nvSpPr>
          <p:cNvPr id="3" name="Rectangle 2"/>
          <p:cNvSpPr/>
          <p:nvPr/>
        </p:nvSpPr>
        <p:spPr>
          <a:xfrm>
            <a:off x="990600" y="4038600"/>
            <a:ext cx="6934200" cy="1938992"/>
          </a:xfrm>
          <a:prstGeom prst="rect">
            <a:avLst/>
          </a:prstGeom>
        </p:spPr>
        <p:txBody>
          <a:bodyPr wrap="square">
            <a:spAutoFit/>
          </a:bodyPr>
          <a:lstStyle/>
          <a:p>
            <a:pPr algn="just"/>
            <a:r>
              <a:rPr lang="en-US" sz="2400" dirty="0"/>
              <a:t>locking and antibody incubation</a:t>
            </a:r>
          </a:p>
          <a:p>
            <a:pPr algn="just"/>
            <a:r>
              <a:rPr lang="en-US" sz="2400" dirty="0"/>
              <a:t>Block the membrane with 5% skim milk in TBST</a:t>
            </a:r>
            <a:r>
              <a:rPr lang="en-US" sz="2400" baseline="30000" dirty="0">
                <a:hlinkClick r:id="rId4"/>
              </a:rPr>
              <a:t>*</a:t>
            </a:r>
            <a:r>
              <a:rPr lang="en-US" sz="2400" dirty="0"/>
              <a:t> for 1 hour.</a:t>
            </a:r>
          </a:p>
          <a:p>
            <a:pPr algn="just"/>
            <a:r>
              <a:rPr lang="en-US" sz="2400" dirty="0"/>
              <a:t>Add primary antibody in 5% bovine serum albumin ( BSA) and incubate overnight in 4°C on a </a:t>
            </a:r>
            <a:r>
              <a:rPr lang="en-US" sz="2400" dirty="0" smtClean="0"/>
              <a:t>shaker.</a:t>
            </a:r>
            <a:endParaRPr lang="en-US" sz="2400" dirty="0"/>
          </a:p>
        </p:txBody>
      </p:sp>
    </p:spTree>
    <p:extLst>
      <p:ext uri="{BB962C8B-B14F-4D97-AF65-F5344CB8AC3E}">
        <p14:creationId xmlns="" xmlns:p14="http://schemas.microsoft.com/office/powerpoint/2010/main" val="1464499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 external file that holds a picture, illustration, etc.&#10;Object name is NAJMS-4-429-g01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33600" y="1524000"/>
            <a:ext cx="5578552" cy="4038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124200" y="297976"/>
            <a:ext cx="2514600" cy="738664"/>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Shaking process</a:t>
            </a:r>
          </a:p>
          <a:p>
            <a:endParaRPr lang="en-US" dirty="0"/>
          </a:p>
        </p:txBody>
      </p:sp>
    </p:spTree>
    <p:extLst>
      <p:ext uri="{BB962C8B-B14F-4D97-AF65-F5344CB8AC3E}">
        <p14:creationId xmlns="" xmlns:p14="http://schemas.microsoft.com/office/powerpoint/2010/main" val="4262763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028343"/>
            <a:ext cx="6934200" cy="4031873"/>
          </a:xfrm>
          <a:prstGeom prst="rect">
            <a:avLst/>
          </a:prstGeom>
        </p:spPr>
        <p:txBody>
          <a:bodyPr wrap="square">
            <a:spAutoFit/>
          </a:bodyPr>
          <a:lstStyle/>
          <a:p>
            <a:pPr algn="just"/>
            <a:endParaRPr lang="en-US" sz="2000" dirty="0"/>
          </a:p>
          <a:p>
            <a:pPr algn="just"/>
            <a:r>
              <a:rPr lang="en-US" sz="2000" dirty="0"/>
              <a:t>Wash the membrane with TBST for 5 minutes. Do this 3 times. (Tip: All washing and antibody incubation steps should be done on a shaker at room temperature to ensure even agitation).</a:t>
            </a:r>
          </a:p>
          <a:p>
            <a:pPr algn="just"/>
            <a:r>
              <a:rPr lang="en-US" sz="2000" dirty="0"/>
              <a:t>Add secondary antibody in 5% skim milk in TBST, and incubate for 1 hour.</a:t>
            </a:r>
          </a:p>
          <a:p>
            <a:pPr algn="just"/>
            <a:r>
              <a:rPr lang="en-US" sz="2000" dirty="0"/>
              <a:t>Wash the membrane with TBST for 5 minutes. Do this 3 times</a:t>
            </a:r>
          </a:p>
          <a:p>
            <a:pPr algn="just"/>
            <a:r>
              <a:rPr lang="en-US" sz="2000" dirty="0"/>
              <a:t>Prepare ECL mix (following the proportion of solution A and B provided by the manufacturer). Incubate the membrane for 1–2 minutes </a:t>
            </a:r>
            <a:r>
              <a:rPr lang="en-US" sz="2000" dirty="0" smtClean="0"/>
              <a:t>. </a:t>
            </a:r>
            <a:r>
              <a:rPr lang="en-US" sz="2000" dirty="0"/>
              <a:t>(Tip: Use a 1000 </a:t>
            </a:r>
            <a:r>
              <a:rPr lang="en-US" sz="2000" dirty="0" err="1"/>
              <a:t>μL</a:t>
            </a:r>
            <a:r>
              <a:rPr lang="en-US" sz="2000" dirty="0"/>
              <a:t> pipette to ensure that ECL covers the top and bottom of the membrane).</a:t>
            </a:r>
          </a:p>
          <a:p>
            <a:r>
              <a:rPr lang="en-US" dirty="0" smtClean="0"/>
              <a:t/>
            </a:r>
            <a:br>
              <a:rPr lang="en-US" dirty="0" smtClean="0"/>
            </a:br>
            <a:endParaRPr lang="en-US" dirty="0"/>
          </a:p>
        </p:txBody>
      </p:sp>
    </p:spTree>
    <p:extLst>
      <p:ext uri="{BB962C8B-B14F-4D97-AF65-F5344CB8AC3E}">
        <p14:creationId xmlns="" xmlns:p14="http://schemas.microsoft.com/office/powerpoint/2010/main" val="198711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534400" cy="6186309"/>
          </a:xfrm>
          <a:prstGeom prst="rect">
            <a:avLst/>
          </a:prstGeom>
        </p:spPr>
        <p:txBody>
          <a:bodyPr wrap="square">
            <a:spAutoFit/>
          </a:bodyPr>
          <a:lstStyle/>
          <a:p>
            <a:pPr fontAlgn="base"/>
            <a:r>
              <a:rPr lang="en-US" b="1" dirty="0" smtClean="0"/>
              <a:t>General </a:t>
            </a:r>
            <a:r>
              <a:rPr lang="en-US" b="1" dirty="0"/>
              <a:t>Procedure for blotting</a:t>
            </a:r>
            <a:endParaRPr lang="en-US" dirty="0"/>
          </a:p>
          <a:p>
            <a:pPr fontAlgn="base"/>
            <a:r>
              <a:rPr lang="en-US" dirty="0"/>
              <a:t>Homogenization of the sample which involves the purification of DNA/RNA/proteins which is performed after extraction from a variety of sources such as cells or tissue.</a:t>
            </a:r>
          </a:p>
          <a:p>
            <a:pPr fontAlgn="base"/>
            <a:r>
              <a:rPr lang="en-US" dirty="0"/>
              <a:t>Digest the DNA with restriction enzymes into fragments, </a:t>
            </a:r>
            <a:r>
              <a:rPr lang="en-US" dirty="0">
                <a:solidFill>
                  <a:srgbClr val="FF0000"/>
                </a:solidFill>
              </a:rPr>
              <a:t>which is not required for RNA(northern blot).</a:t>
            </a:r>
          </a:p>
          <a:p>
            <a:pPr fontAlgn="base"/>
            <a:r>
              <a:rPr lang="en-US" dirty="0"/>
              <a:t>Separation of the molecule of interest by an electrophoresis membrane generally on an  agarose gel for DNA fragments. In the case of RNA samples they can be separated on an agarose gel in presence of formaldehyde as the denaturing agent. This is necessary as formaldehyde confines secondary structures of RNA molecules.</a:t>
            </a:r>
          </a:p>
          <a:p>
            <a:pPr fontAlgn="base"/>
            <a:r>
              <a:rPr lang="en-US" dirty="0"/>
              <a:t>Transferring the molecules (DNA/RNA fragments) to a nitro cellulosic membrane/ nylon membrane from the gel.</a:t>
            </a:r>
          </a:p>
          <a:p>
            <a:pPr fontAlgn="base"/>
            <a:r>
              <a:rPr lang="en-US" dirty="0" err="1"/>
              <a:t>Prehybridization</a:t>
            </a:r>
            <a:r>
              <a:rPr lang="en-US" dirty="0"/>
              <a:t> (Blocking): Washing of the nylon membrane with a </a:t>
            </a:r>
            <a:r>
              <a:rPr lang="en-US" dirty="0" err="1"/>
              <a:t>prehybridization</a:t>
            </a:r>
            <a:r>
              <a:rPr lang="en-US" dirty="0"/>
              <a:t> or blocking solution </a:t>
            </a:r>
            <a:r>
              <a:rPr lang="en-US" dirty="0" smtClean="0"/>
              <a:t>in order </a:t>
            </a:r>
            <a:r>
              <a:rPr lang="en-US" dirty="0"/>
              <a:t>to block non-specific DNA interactions and also this helps in the reduction of background noise. As an alternative, there are some commercially available blocking buffers </a:t>
            </a:r>
            <a:r>
              <a:rPr lang="en-US" dirty="0" err="1" smtClean="0"/>
              <a:t>loke</a:t>
            </a:r>
            <a:r>
              <a:rPr lang="en-US" dirty="0" smtClean="0"/>
              <a:t>  </a:t>
            </a:r>
            <a:r>
              <a:rPr lang="en-US" dirty="0" err="1"/>
              <a:t>PerfectHyb</a:t>
            </a:r>
            <a:r>
              <a:rPr lang="en-US" dirty="0"/>
              <a:t>™ Plus buffer in which there is no requirement of </a:t>
            </a:r>
            <a:r>
              <a:rPr lang="en-US" dirty="0">
                <a:solidFill>
                  <a:srgbClr val="FF0000"/>
                </a:solidFill>
              </a:rPr>
              <a:t>salmon sperm DNA for blocking purpose.</a:t>
            </a:r>
          </a:p>
          <a:p>
            <a:pPr fontAlgn="base"/>
            <a:r>
              <a:rPr lang="en-US" dirty="0"/>
              <a:t>For the preparation of probe fresh probe DNA labeled with </a:t>
            </a:r>
            <a:r>
              <a:rPr lang="en-US" baseline="30000" dirty="0"/>
              <a:t>32</a:t>
            </a:r>
            <a:r>
              <a:rPr lang="en-US" dirty="0"/>
              <a:t>P alpha-labeled </a:t>
            </a:r>
            <a:r>
              <a:rPr lang="en-US" dirty="0" err="1"/>
              <a:t>dCTP</a:t>
            </a:r>
            <a:r>
              <a:rPr lang="en-US" dirty="0"/>
              <a:t> is prepared.</a:t>
            </a:r>
          </a:p>
          <a:p>
            <a:pPr fontAlgn="base"/>
            <a:r>
              <a:rPr lang="en-US" dirty="0"/>
              <a:t>Hybridization or identification of the molecule which is achieved by  incubating the blot with the specific labeled probe.</a:t>
            </a:r>
          </a:p>
          <a:p>
            <a:pPr fontAlgn="base"/>
            <a:r>
              <a:rPr lang="en-US" dirty="0"/>
              <a:t>For the detection of the probe and the sequence of interest DNA/RNA the film is exposed to -80°C.</a:t>
            </a:r>
          </a:p>
        </p:txBody>
      </p:sp>
    </p:spTree>
    <p:extLst>
      <p:ext uri="{BB962C8B-B14F-4D97-AF65-F5344CB8AC3E}">
        <p14:creationId xmlns="" xmlns:p14="http://schemas.microsoft.com/office/powerpoint/2010/main" val="2853506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external file that holds a picture, illustration, etc.&#10;Object name is NAJMS-4-429-g012.jpg">
            <a:hlinkClick r:id="rId2" tgtFrame="&quot;figure&quo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1905000" y="762000"/>
            <a:ext cx="4576763" cy="3462338"/>
          </a:xfrm>
          <a:prstGeom prst="rect">
            <a:avLst/>
          </a:prstGeom>
          <a:noFill/>
          <a:ln>
            <a:noFill/>
          </a:ln>
        </p:spPr>
      </p:pic>
      <p:sp>
        <p:nvSpPr>
          <p:cNvPr id="4" name="Rectangle 3"/>
          <p:cNvSpPr/>
          <p:nvPr/>
        </p:nvSpPr>
        <p:spPr>
          <a:xfrm>
            <a:off x="609600" y="4419600"/>
            <a:ext cx="8305800" cy="923330"/>
          </a:xfrm>
          <a:prstGeom prst="rect">
            <a:avLst/>
          </a:prstGeom>
        </p:spPr>
        <p:txBody>
          <a:bodyPr wrap="square">
            <a:spAutoFit/>
          </a:bodyPr>
          <a:lstStyle/>
          <a:p>
            <a:pPr algn="just" fontAlgn="t"/>
            <a:r>
              <a:rPr lang="en-US" b="1" dirty="0"/>
              <a:t>Incubate the membrane with ECL mix using a 1000 </a:t>
            </a:r>
            <a:r>
              <a:rPr lang="en-US" b="1" dirty="0" err="1"/>
              <a:t>μL</a:t>
            </a:r>
            <a:r>
              <a:rPr lang="en-US" b="1" dirty="0"/>
              <a:t> pipette to help the process</a:t>
            </a:r>
          </a:p>
          <a:p>
            <a:pPr lvl="0" algn="just"/>
            <a:r>
              <a:rPr lang="en-US" b="1" dirty="0"/>
              <a:t>Visualize the result in the dark </a:t>
            </a:r>
            <a:r>
              <a:rPr lang="en-US" b="1" dirty="0" smtClean="0"/>
              <a:t>room. </a:t>
            </a:r>
            <a:r>
              <a:rPr lang="en-US" b="1" dirty="0"/>
              <a:t>(Tip: If the background is too strong, reduce exposure time).</a:t>
            </a:r>
          </a:p>
        </p:txBody>
      </p:sp>
    </p:spTree>
    <p:extLst>
      <p:ext uri="{BB962C8B-B14F-4D97-AF65-F5344CB8AC3E}">
        <p14:creationId xmlns="" xmlns:p14="http://schemas.microsoft.com/office/powerpoint/2010/main" val="1221494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external file that holds a picture, illustration, etc.&#10;Object name is NAJMS-4-429-g013.jpg">
            <a:hlinkClick r:id="rId2" tgtFrame="&quot;figure&quo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838200" y="1219200"/>
            <a:ext cx="7086600" cy="4191000"/>
          </a:xfrm>
          <a:prstGeom prst="rect">
            <a:avLst/>
          </a:prstGeom>
          <a:noFill/>
          <a:ln>
            <a:noFill/>
          </a:ln>
        </p:spPr>
      </p:pic>
    </p:spTree>
    <p:extLst>
      <p:ext uri="{BB962C8B-B14F-4D97-AF65-F5344CB8AC3E}">
        <p14:creationId xmlns="" xmlns:p14="http://schemas.microsoft.com/office/powerpoint/2010/main" val="3392344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ST - p53 (DO-1) Mouse mA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990600"/>
            <a:ext cx="6905897" cy="4648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76007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67000" y="381000"/>
            <a:ext cx="4819650" cy="54107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79653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external file that holds a picture, illustration, etc.&#10;Object name is NAJMS-4-429-g014.jpg">
            <a:hlinkClick r:id="rId2" tgtFrame="&quot;figure&quo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1219200" y="533400"/>
            <a:ext cx="5895975" cy="3052763"/>
          </a:xfrm>
          <a:prstGeom prst="rect">
            <a:avLst/>
          </a:prstGeom>
          <a:noFill/>
          <a:ln>
            <a:noFill/>
          </a:ln>
        </p:spPr>
      </p:pic>
    </p:spTree>
    <p:extLst>
      <p:ext uri="{BB962C8B-B14F-4D97-AF65-F5344CB8AC3E}">
        <p14:creationId xmlns="" xmlns:p14="http://schemas.microsoft.com/office/powerpoint/2010/main" val="3300559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rthern blot - YouTub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8191" y="2001982"/>
            <a:ext cx="8153400" cy="458628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133600" y="459301"/>
            <a:ext cx="45720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Northern blot procedure</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447800" y="1219200"/>
            <a:ext cx="6248399"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To measure the size and amount of RNA transcribe from a specific gene of interest.</a:t>
            </a:r>
          </a:p>
        </p:txBody>
      </p:sp>
    </p:spTree>
    <p:extLst>
      <p:ext uri="{BB962C8B-B14F-4D97-AF65-F5344CB8AC3E}">
        <p14:creationId xmlns="" xmlns:p14="http://schemas.microsoft.com/office/powerpoint/2010/main" val="1829724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762000"/>
            <a:ext cx="6858000" cy="5201424"/>
          </a:xfrm>
          <a:prstGeom prst="rect">
            <a:avLst/>
          </a:prstGeom>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Northern blot</a:t>
            </a:r>
          </a:p>
          <a:p>
            <a:pPr algn="just"/>
            <a:r>
              <a:rPr lang="en-US" sz="2000" dirty="0" smtClean="0">
                <a:latin typeface="Times New Roman" panose="02020603050405020304" pitchFamily="18" charset="0"/>
                <a:cs typeface="Times New Roman" panose="02020603050405020304" pitchFamily="18" charset="0"/>
              </a:rPr>
              <a:t>Northern </a:t>
            </a:r>
            <a:r>
              <a:rPr lang="en-US" sz="2000" dirty="0">
                <a:latin typeface="Times New Roman" panose="02020603050405020304" pitchFamily="18" charset="0"/>
                <a:cs typeface="Times New Roman" panose="02020603050405020304" pitchFamily="18" charset="0"/>
              </a:rPr>
              <a:t>blot first uses denaturing gel to separate RNA according to the size. The RNA is then transferred to a nylon membrane while keeping the same distribution in the gel. After fixing the RNA to the membrane, labeled probe complementary to the gene of interest is then added to hybridize to the immobilized RNA. The nonspecifically bound probes are then washed away. The solid membrane with probe specifically bound to RNA of interest is then dried, exposed and analyzed. Since northern blot uses size-dependent separation, this technique can not only determine the abundance but also the sizes of transcript of interest. It can be a very effective way to detect transcript variants of genes. However, if the amount of total RNA for the experiment is limited and expression level of transcript of interest is low, other techniques more sensitive than northern blot, such as quantitative RT-PCR, can be used.</a:t>
            </a:r>
          </a:p>
        </p:txBody>
      </p:sp>
    </p:spTree>
    <p:extLst>
      <p:ext uri="{BB962C8B-B14F-4D97-AF65-F5344CB8AC3E}">
        <p14:creationId xmlns="" xmlns:p14="http://schemas.microsoft.com/office/powerpoint/2010/main" val="1829724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6001643"/>
          </a:xfrm>
          <a:prstGeom prst="rect">
            <a:avLst/>
          </a:prstGeom>
        </p:spPr>
        <p:txBody>
          <a:bodyPr wrap="square">
            <a:spAutoFit/>
          </a:bodyPr>
          <a:lstStyle/>
          <a:p>
            <a:pPr algn="ctr"/>
            <a:r>
              <a:rPr lang="en-US" sz="3200" dirty="0" smtClean="0"/>
              <a:t>RNA extraction</a:t>
            </a:r>
          </a:p>
          <a:p>
            <a:pPr algn="just"/>
            <a:r>
              <a:rPr lang="en-US" sz="3200" dirty="0" smtClean="0">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general blotting </a:t>
            </a:r>
            <a:r>
              <a:rPr lang="en-US" sz="3200" dirty="0" smtClean="0">
                <a:latin typeface="Times New Roman" panose="02020603050405020304" pitchFamily="18" charset="0"/>
                <a:cs typeface="Times New Roman" panose="02020603050405020304" pitchFamily="18" charset="0"/>
              </a:rPr>
              <a:t>procedure</a:t>
            </a:r>
            <a:r>
              <a:rPr lang="en-US" sz="3200" dirty="0">
                <a:latin typeface="Times New Roman" panose="02020603050405020304" pitchFamily="18" charset="0"/>
                <a:cs typeface="Times New Roman" panose="02020603050405020304" pitchFamily="18" charset="0"/>
              </a:rPr>
              <a:t> starts with extraction of total RNA from a homogenized tissue sample or from cells. Eukaryotic mRNA can then be isolated through the use of oligo (</a:t>
            </a:r>
            <a:r>
              <a:rPr lang="en-US" sz="3200" dirty="0" err="1">
                <a:latin typeface="Times New Roman" panose="02020603050405020304" pitchFamily="18" charset="0"/>
                <a:cs typeface="Times New Roman" panose="02020603050405020304" pitchFamily="18" charset="0"/>
              </a:rPr>
              <a:t>dT</a:t>
            </a:r>
            <a:r>
              <a:rPr lang="en-US" sz="3200" dirty="0">
                <a:latin typeface="Times New Roman" panose="02020603050405020304" pitchFamily="18" charset="0"/>
                <a:cs typeface="Times New Roman" panose="02020603050405020304" pitchFamily="18" charset="0"/>
              </a:rPr>
              <a:t>) cellulose </a:t>
            </a:r>
            <a:r>
              <a:rPr lang="en-US" sz="3200" dirty="0">
                <a:latin typeface="Times New Roman" panose="02020603050405020304" pitchFamily="18" charset="0"/>
                <a:cs typeface="Times New Roman" panose="02020603050405020304" pitchFamily="18" charset="0"/>
                <a:hlinkClick r:id="rId2" tooltip="Chromatography"/>
              </a:rPr>
              <a:t>chromatography</a:t>
            </a:r>
            <a:r>
              <a:rPr lang="en-US" sz="3200" dirty="0">
                <a:latin typeface="Times New Roman" panose="02020603050405020304" pitchFamily="18" charset="0"/>
                <a:cs typeface="Times New Roman" panose="02020603050405020304" pitchFamily="18" charset="0"/>
              </a:rPr>
              <a:t> to isolate only those RNAs with a </a:t>
            </a:r>
            <a:r>
              <a:rPr lang="en-US" sz="3200" dirty="0">
                <a:latin typeface="Times New Roman" panose="02020603050405020304" pitchFamily="18" charset="0"/>
                <a:cs typeface="Times New Roman" panose="02020603050405020304" pitchFamily="18" charset="0"/>
                <a:hlinkClick r:id="rId3" tooltip="Poly(A) tail"/>
              </a:rPr>
              <a:t>poly(A) </a:t>
            </a:r>
            <a:r>
              <a:rPr lang="en-US" sz="3200" dirty="0" smtClean="0">
                <a:latin typeface="Times New Roman" panose="02020603050405020304" pitchFamily="18" charset="0"/>
                <a:cs typeface="Times New Roman" panose="02020603050405020304" pitchFamily="18" charset="0"/>
                <a:hlinkClick r:id="rId3" tooltip="Poly(A) tail"/>
              </a:rPr>
              <a:t>tail</a:t>
            </a:r>
            <a:r>
              <a:rPr lang="en-US" sz="3200" dirty="0" smtClean="0">
                <a:latin typeface="Times New Roman" panose="02020603050405020304" pitchFamily="18" charset="0"/>
                <a:cs typeface="Times New Roman" panose="02020603050405020304" pitchFamily="18" charset="0"/>
              </a:rPr>
              <a:t>. RNA </a:t>
            </a:r>
            <a:r>
              <a:rPr lang="en-US" sz="3200" dirty="0">
                <a:latin typeface="Times New Roman" panose="02020603050405020304" pitchFamily="18" charset="0"/>
                <a:cs typeface="Times New Roman" panose="02020603050405020304" pitchFamily="18" charset="0"/>
              </a:rPr>
              <a:t>samples are then separated by gel electrophoresis. Since the gels are fragile and the probes are unable to enter the matrix, the RNA samples, now separated by size, are transferred to a nylon membrane through a capillary or vacuum blotting system.</a:t>
            </a:r>
          </a:p>
        </p:txBody>
      </p:sp>
    </p:spTree>
    <p:extLst>
      <p:ext uri="{BB962C8B-B14F-4D97-AF65-F5344CB8AC3E}">
        <p14:creationId xmlns="" xmlns:p14="http://schemas.microsoft.com/office/powerpoint/2010/main" val="206788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7848600" cy="6740307"/>
          </a:xfrm>
          <a:prstGeom prst="rect">
            <a:avLst/>
          </a:prstGeom>
        </p:spPr>
        <p:txBody>
          <a:bodyPr wrap="square">
            <a:spAutoFit/>
          </a:bodyPr>
          <a:lstStyle/>
          <a:p>
            <a:r>
              <a:rPr lang="en-US" sz="2400" b="1" dirty="0"/>
              <a:t>Separating RNA Samples on an Agarose Gel</a:t>
            </a:r>
            <a:endParaRPr lang="en-US" sz="2400" dirty="0"/>
          </a:p>
          <a:p>
            <a:pPr algn="just"/>
            <a:r>
              <a:rPr lang="en-US" sz="2400" dirty="0">
                <a:solidFill>
                  <a:srgbClr val="FF0000"/>
                </a:solidFill>
              </a:rPr>
              <a:t>Prepare a 1% × 2% agarose gel: Melt 1.0 g agarose in 84.6ml DEPC water and boil in a microwave. Let it cool down to 60°C, and add 10ml of 10 x MOPS buffer and 5.4ml 37% formaldehyde (total 2% (</a:t>
            </a:r>
            <a:r>
              <a:rPr lang="en-US" sz="2400" dirty="0" err="1">
                <a:solidFill>
                  <a:srgbClr val="FF0000"/>
                </a:solidFill>
              </a:rPr>
              <a:t>vol</a:t>
            </a:r>
            <a:r>
              <a:rPr lang="en-US" sz="2400" dirty="0">
                <a:solidFill>
                  <a:srgbClr val="FF0000"/>
                </a:solidFill>
              </a:rPr>
              <a:t>/</a:t>
            </a:r>
            <a:r>
              <a:rPr lang="en-US" sz="2400" dirty="0" err="1">
                <a:solidFill>
                  <a:srgbClr val="FF0000"/>
                </a:solidFill>
              </a:rPr>
              <a:t>vol</a:t>
            </a:r>
            <a:r>
              <a:rPr lang="en-US" sz="2400" dirty="0">
                <a:solidFill>
                  <a:srgbClr val="FF0000"/>
                </a:solidFill>
              </a:rPr>
              <a:t>))and fill the apparatus. Insert the comb and solidify for 30minutes.</a:t>
            </a:r>
          </a:p>
          <a:p>
            <a:pPr algn="just"/>
            <a:r>
              <a:rPr lang="en-US" sz="2400" dirty="0"/>
              <a:t>Mix at least 10 μg total RNA with Loading Buffer (1:1).</a:t>
            </a:r>
          </a:p>
          <a:p>
            <a:pPr algn="just"/>
            <a:r>
              <a:rPr lang="en-US" sz="2400" dirty="0"/>
              <a:t>Denature the RNA/Loading Buffer mixtures at 65°C for 10 min. Immediately chill the denatured samples on ice for 1 min.</a:t>
            </a:r>
          </a:p>
          <a:p>
            <a:pPr algn="just"/>
            <a:r>
              <a:rPr lang="en-US" sz="2400" dirty="0">
                <a:solidFill>
                  <a:srgbClr val="7030A0"/>
                </a:solidFill>
              </a:rPr>
              <a:t>Load the samples and RNA markers onto a dry gel. Fill the slot carefully with running buffer (1× MOPS buffer) only up to the top of the gel (but not over the sample slots).</a:t>
            </a:r>
          </a:p>
          <a:p>
            <a:pPr algn="just"/>
            <a:r>
              <a:rPr lang="en-US" sz="2400" dirty="0">
                <a:solidFill>
                  <a:srgbClr val="7030A0"/>
                </a:solidFill>
              </a:rPr>
              <a:t>Run the gel at a higher voltage (i.e., &gt;34 V/cm) for about 10 min to get the samples into the gel. Then add extra running buffer to submerge the gel completely.</a:t>
            </a:r>
          </a:p>
          <a:p>
            <a:pPr algn="just"/>
            <a:r>
              <a:rPr lang="en-US" sz="2400" dirty="0"/>
              <a:t>Run the gel at 34 V/cm for at least 2 h, until the RNAs are well separated. </a:t>
            </a:r>
            <a:r>
              <a:rPr lang="en-US" sz="2400" dirty="0" smtClean="0"/>
              <a:t>"</a:t>
            </a:r>
            <a:endParaRPr lang="en-US" sz="2400" dirty="0"/>
          </a:p>
        </p:txBody>
      </p:sp>
    </p:spTree>
    <p:extLst>
      <p:ext uri="{BB962C8B-B14F-4D97-AF65-F5344CB8AC3E}">
        <p14:creationId xmlns="" xmlns:p14="http://schemas.microsoft.com/office/powerpoint/2010/main" val="1711849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0"/>
            <a:ext cx="8686800" cy="6186309"/>
          </a:xfrm>
          <a:prstGeom prst="rect">
            <a:avLst/>
          </a:prstGeom>
        </p:spPr>
        <p:txBody>
          <a:bodyPr wrap="square">
            <a:spAutoFit/>
          </a:bodyPr>
          <a:lstStyle/>
          <a:p>
            <a:r>
              <a:rPr lang="en-US" b="1" dirty="0"/>
              <a:t>Transferring RNA to a Membrane (Capillary Transfer Method)</a:t>
            </a:r>
            <a:endParaRPr lang="en-US" dirty="0"/>
          </a:p>
          <a:p>
            <a:pPr algn="just"/>
            <a:r>
              <a:rPr lang="en-US" sz="2000" dirty="0"/>
              <a:t>After the electrophoresis, soak the gel twice (2 × 15 min) in 20× SSC to remove formaldehyde (which can inhibit transfer).</a:t>
            </a:r>
          </a:p>
          <a:p>
            <a:pPr algn="just"/>
            <a:r>
              <a:rPr lang="en-US" sz="2000" dirty="0"/>
              <a:t>Set up a blot transfer as follows, roll a sterile pipette over the sandwich to remove all air bubbles that formed between any two parts of the blot “sandwich”:  Place a piece of </a:t>
            </a:r>
            <a:r>
              <a:rPr lang="en-US" sz="2000" dirty="0" err="1"/>
              <a:t>Whatman</a:t>
            </a:r>
            <a:r>
              <a:rPr lang="en-US" sz="2000" dirty="0"/>
              <a:t> 3MM paper that has been soaked with 20× SSC atop a “bridge” that rests in a shallow reservoir of 20× SSC.</a:t>
            </a:r>
          </a:p>
          <a:p>
            <a:pPr algn="just"/>
            <a:r>
              <a:rPr lang="en-US" sz="2000" dirty="0" smtClean="0"/>
              <a:t>Place </a:t>
            </a:r>
            <a:r>
              <a:rPr lang="en-US" sz="2000" dirty="0"/>
              <a:t>gel, facing down, on top of the soaked sheet of </a:t>
            </a:r>
            <a:r>
              <a:rPr lang="en-US" sz="2000" dirty="0" err="1"/>
              <a:t>Whatman</a:t>
            </a:r>
            <a:r>
              <a:rPr lang="en-US" sz="2000" dirty="0"/>
              <a:t> 3MM paper.</a:t>
            </a:r>
          </a:p>
          <a:p>
            <a:pPr algn="just"/>
            <a:r>
              <a:rPr lang="en-US" sz="2000" dirty="0" smtClean="0"/>
              <a:t> </a:t>
            </a:r>
            <a:r>
              <a:rPr lang="en-US" sz="2000" dirty="0"/>
              <a:t>Cut a piece of Positively Charged Nylon Membrane to the size of the gel and place the dry membrane carefully on top of the gel.</a:t>
            </a:r>
          </a:p>
          <a:p>
            <a:pPr algn="just"/>
            <a:r>
              <a:rPr lang="en-US" sz="2000" dirty="0" smtClean="0"/>
              <a:t> </a:t>
            </a:r>
            <a:r>
              <a:rPr lang="en-US" sz="2000" dirty="0"/>
              <a:t>Complete the blot assembly by adding two dry sheets of </a:t>
            </a:r>
            <a:r>
              <a:rPr lang="en-US" sz="2000" dirty="0" err="1"/>
              <a:t>Whatman</a:t>
            </a:r>
            <a:r>
              <a:rPr lang="en-US" sz="2000" dirty="0"/>
              <a:t> 3MM paper, cut to the size of the gel, a stack of paper towels, a glass plate, and a 200 – 500 g weight.</a:t>
            </a:r>
          </a:p>
          <a:p>
            <a:pPr algn="just"/>
            <a:r>
              <a:rPr lang="en-US" sz="2000" dirty="0"/>
              <a:t>Let the RNA transfer (at least 6 h, preferably overnight) under RNase-free conditions, with sterile, RNase-free 20× SSC as transfer buffer.</a:t>
            </a:r>
          </a:p>
          <a:p>
            <a:pPr algn="just"/>
            <a:r>
              <a:rPr lang="en-US" sz="2000" dirty="0"/>
              <a:t>The next day, disassemble the transfer stack. Place the membrane (RNA side facing up) on </a:t>
            </a:r>
            <a:r>
              <a:rPr lang="en-US" sz="2000" dirty="0" err="1"/>
              <a:t>Whatman</a:t>
            </a:r>
            <a:r>
              <a:rPr lang="en-US" sz="2000" dirty="0"/>
              <a:t> 3MM paper that has been soaked in 2× SSC.</a:t>
            </a:r>
          </a:p>
          <a:p>
            <a:pPr algn="just"/>
            <a:r>
              <a:rPr lang="en-US" sz="2000" dirty="0"/>
              <a:t>Expose the wet membrane to UV </a:t>
            </a:r>
            <a:r>
              <a:rPr lang="en-US" sz="2000" dirty="0" err="1"/>
              <a:t>stratalinker</a:t>
            </a:r>
            <a:r>
              <a:rPr lang="en-US" sz="2000" dirty="0"/>
              <a:t> at 120 </a:t>
            </a:r>
            <a:r>
              <a:rPr lang="en-US" sz="2000" dirty="0" err="1"/>
              <a:t>mJ</a:t>
            </a:r>
            <a:r>
              <a:rPr lang="en-US" sz="2000" dirty="0"/>
              <a:t>/cm</a:t>
            </a:r>
            <a:r>
              <a:rPr lang="en-US" sz="2000" baseline="30000" dirty="0"/>
              <a:t>2</a:t>
            </a:r>
            <a:r>
              <a:rPr lang="en-US" sz="2000" dirty="0"/>
              <a:t> for 1 minutes to fix the RNA to the blot.</a:t>
            </a:r>
          </a:p>
          <a:p>
            <a:endParaRPr lang="en-US" dirty="0"/>
          </a:p>
        </p:txBody>
      </p:sp>
    </p:spTree>
    <p:extLst>
      <p:ext uri="{BB962C8B-B14F-4D97-AF65-F5344CB8AC3E}">
        <p14:creationId xmlns="" xmlns:p14="http://schemas.microsoft.com/office/powerpoint/2010/main" val="1774436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676400"/>
            <a:ext cx="7086600" cy="3416320"/>
          </a:xfrm>
          <a:prstGeom prst="rect">
            <a:avLst/>
          </a:prstGeom>
        </p:spPr>
        <p:txBody>
          <a:bodyPr wrap="square">
            <a:spAutoFit/>
          </a:bodyPr>
          <a:lstStyle/>
          <a:p>
            <a:pPr algn="ctr"/>
            <a:r>
              <a:rPr lang="en-US" sz="2400" b="1" dirty="0">
                <a:solidFill>
                  <a:srgbClr val="FF0000"/>
                </a:solidFill>
              </a:rPr>
              <a:t>Western blotting </a:t>
            </a:r>
            <a:endParaRPr lang="en-US" sz="2400" b="1" dirty="0" smtClean="0">
              <a:solidFill>
                <a:srgbClr val="FF0000"/>
              </a:solidFill>
            </a:endParaRPr>
          </a:p>
          <a:p>
            <a:pPr algn="just"/>
            <a:r>
              <a:rPr lang="en-US" sz="2400" dirty="0" smtClean="0"/>
              <a:t>Western </a:t>
            </a:r>
            <a:r>
              <a:rPr lang="en-US" sz="2400" dirty="0"/>
              <a:t>blotting is an important technique used in cell and molecular biology. By using a western blot, researchers are able to identify specific proteins from a complex mixture of proteins extracted from cells. The technique uses three elements to accomplish this task: (1) separation by size, (2) transfer to a solid support, and (3) marking target protein using a proper primary and secondary antibody to visualize. </a:t>
            </a:r>
          </a:p>
        </p:txBody>
      </p:sp>
    </p:spTree>
    <p:extLst>
      <p:ext uri="{BB962C8B-B14F-4D97-AF65-F5344CB8AC3E}">
        <p14:creationId xmlns="" xmlns:p14="http://schemas.microsoft.com/office/powerpoint/2010/main" val="3245912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914400"/>
            <a:ext cx="6934200" cy="5016758"/>
          </a:xfrm>
          <a:prstGeom prst="rect">
            <a:avLst/>
          </a:prstGeom>
        </p:spPr>
        <p:txBody>
          <a:bodyPr wrap="square">
            <a:spAutoFit/>
          </a:bodyPr>
          <a:lstStyle/>
          <a:p>
            <a:r>
              <a:rPr lang="en-US" sz="2000" b="1" dirty="0" err="1"/>
              <a:t>Prehybridizing</a:t>
            </a:r>
            <a:r>
              <a:rPr lang="en-US" sz="2000" b="1" dirty="0"/>
              <a:t> and Hybridizing the Blot </a:t>
            </a:r>
            <a:endParaRPr lang="en-US" sz="2000" b="1" dirty="0" smtClean="0"/>
          </a:p>
          <a:p>
            <a:pPr algn="just"/>
            <a:r>
              <a:rPr lang="en-US" sz="2000" dirty="0" smtClean="0"/>
              <a:t>Place </a:t>
            </a:r>
            <a:r>
              <a:rPr lang="en-US" sz="2000" dirty="0"/>
              <a:t>the correct amount of DIG Easy </a:t>
            </a:r>
            <a:r>
              <a:rPr lang="en-US" sz="2000" dirty="0" err="1"/>
              <a:t>Hyb</a:t>
            </a:r>
            <a:r>
              <a:rPr lang="en-US" sz="2000" dirty="0"/>
              <a:t> (about 10-15ml for 100cm</a:t>
            </a:r>
            <a:r>
              <a:rPr lang="en-US" sz="2000" baseline="30000" dirty="0"/>
              <a:t>2</a:t>
            </a:r>
            <a:r>
              <a:rPr lang="en-US" sz="2000" dirty="0"/>
              <a:t> membrane) in a sterile tube, then place the tube in a water bath set at 50°C.</a:t>
            </a:r>
          </a:p>
          <a:p>
            <a:pPr algn="just"/>
            <a:r>
              <a:rPr lang="en-US" sz="2000" dirty="0"/>
              <a:t>Place the blot into DIG Easy </a:t>
            </a:r>
            <a:r>
              <a:rPr lang="en-US" sz="2000" dirty="0" err="1"/>
              <a:t>Hyb</a:t>
            </a:r>
            <a:r>
              <a:rPr lang="en-US" sz="2000" dirty="0"/>
              <a:t> and incubate the blot for 30 minutes at 50°C.</a:t>
            </a:r>
          </a:p>
          <a:p>
            <a:pPr algn="just"/>
            <a:r>
              <a:rPr lang="en-US" sz="2000" dirty="0"/>
              <a:t>During the </a:t>
            </a:r>
            <a:r>
              <a:rPr lang="en-US" sz="2000" dirty="0" err="1"/>
              <a:t>prehybridization</a:t>
            </a:r>
            <a:r>
              <a:rPr lang="en-US" sz="2000" dirty="0"/>
              <a:t> incubation, prepare the hybridization solution with 5’Dig-labeled DNA probe (final concentration: 20-50ng/ml or 1.5-4nM) in </a:t>
            </a:r>
            <a:r>
              <a:rPr lang="en-US" sz="2000" dirty="0" err="1"/>
              <a:t>prewarmed</a:t>
            </a:r>
            <a:r>
              <a:rPr lang="en-US" sz="2000" dirty="0"/>
              <a:t> DIG Easy </a:t>
            </a:r>
            <a:r>
              <a:rPr lang="en-US" sz="2000" dirty="0" err="1"/>
              <a:t>Hyb</a:t>
            </a:r>
            <a:r>
              <a:rPr lang="en-US" sz="2000" dirty="0"/>
              <a:t>.</a:t>
            </a:r>
          </a:p>
          <a:p>
            <a:pPr algn="just"/>
            <a:r>
              <a:rPr lang="en-US" sz="2000" dirty="0"/>
              <a:t>Pour out the </a:t>
            </a:r>
            <a:r>
              <a:rPr lang="en-US" sz="2000" dirty="0" err="1"/>
              <a:t>prehybridization</a:t>
            </a:r>
            <a:r>
              <a:rPr lang="en-US" sz="2000" dirty="0"/>
              <a:t> buffer and immediately replace with </a:t>
            </a:r>
            <a:r>
              <a:rPr lang="en-US" sz="2000" dirty="0" err="1"/>
              <a:t>prewarmed</a:t>
            </a:r>
            <a:r>
              <a:rPr lang="en-US" sz="2000" dirty="0"/>
              <a:t> hybridization solution containing DIG-labeled probe.</a:t>
            </a:r>
          </a:p>
          <a:p>
            <a:pPr algn="just"/>
            <a:r>
              <a:rPr lang="en-US" sz="2000" dirty="0"/>
              <a:t>Incubate the blot with probe at 50°C for 6 – 16 h, with gentle agitation. Tips: the hybridizing temperature can be optimized to your own target RNA. For example, to get the best result of mir-142-5p, we hybridized the blot at 42°C overnight.</a:t>
            </a:r>
          </a:p>
        </p:txBody>
      </p:sp>
    </p:spTree>
    <p:extLst>
      <p:ext uri="{BB962C8B-B14F-4D97-AF65-F5344CB8AC3E}">
        <p14:creationId xmlns="" xmlns:p14="http://schemas.microsoft.com/office/powerpoint/2010/main" val="1576586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457200"/>
            <a:ext cx="6019800" cy="5632311"/>
          </a:xfrm>
          <a:prstGeom prst="rect">
            <a:avLst/>
          </a:prstGeom>
        </p:spPr>
        <p:txBody>
          <a:bodyPr wrap="square">
            <a:spAutoFit/>
          </a:bodyPr>
          <a:lstStyle/>
          <a:p>
            <a:r>
              <a:rPr lang="en-US" sz="2000" b="1" dirty="0"/>
              <a:t>Strict washes </a:t>
            </a:r>
            <a:endParaRPr lang="en-US" sz="2000" b="1" dirty="0" smtClean="0"/>
          </a:p>
          <a:p>
            <a:r>
              <a:rPr lang="en-US" sz="2000" dirty="0" smtClean="0">
                <a:latin typeface="Times New Roman" panose="02020603050405020304" pitchFamily="18" charset="0"/>
                <a:cs typeface="Times New Roman" panose="02020603050405020304" pitchFamily="18" charset="0"/>
              </a:rPr>
              <a:t>After </a:t>
            </a:r>
            <a:r>
              <a:rPr lang="en-US" sz="2000" dirty="0">
                <a:latin typeface="Times New Roman" panose="02020603050405020304" pitchFamily="18" charset="0"/>
                <a:cs typeface="Times New Roman" panose="02020603050405020304" pitchFamily="18" charset="0"/>
              </a:rPr>
              <a:t>the hybridization is complete, submerge the membrane in an RNase-free plastic container (tray, dish, etc.) tray containing Low Stringency Buffer (2× SSC containing 0.1% SDS).</a:t>
            </a:r>
          </a:p>
          <a:p>
            <a:r>
              <a:rPr lang="en-US" sz="2000" dirty="0">
                <a:latin typeface="Times New Roman" panose="02020603050405020304" pitchFamily="18" charset="0"/>
                <a:cs typeface="Times New Roman" panose="02020603050405020304" pitchFamily="18" charset="0"/>
              </a:rPr>
              <a:t>Incubate the tray at room temperature for 5 min with shaking.</a:t>
            </a:r>
          </a:p>
          <a:p>
            <a:r>
              <a:rPr lang="en-US" sz="2000" dirty="0">
                <a:latin typeface="Times New Roman" panose="02020603050405020304" pitchFamily="18" charset="0"/>
                <a:cs typeface="Times New Roman" panose="02020603050405020304" pitchFamily="18" charset="0"/>
              </a:rPr>
              <a:t>Pour off the used buffer and immediately cover the membrane with fresh Low Stringency Buffer.</a:t>
            </a:r>
          </a:p>
          <a:p>
            <a:r>
              <a:rPr lang="en-US" sz="2000" dirty="0">
                <a:latin typeface="Times New Roman" panose="02020603050405020304" pitchFamily="18" charset="0"/>
                <a:cs typeface="Times New Roman" panose="02020603050405020304" pitchFamily="18" charset="0"/>
              </a:rPr>
              <a:t>Incubate the tray an additional 5 min at room temperature with shaking. During the process, preheat High Stringency Buffer(0.1× SSC containing 0.1% SDS) to 50°C.</a:t>
            </a:r>
          </a:p>
          <a:p>
            <a:r>
              <a:rPr lang="en-US" sz="2000" dirty="0">
                <a:latin typeface="Times New Roman" panose="02020603050405020304" pitchFamily="18" charset="0"/>
                <a:cs typeface="Times New Roman" panose="02020603050405020304" pitchFamily="18" charset="0"/>
              </a:rPr>
              <a:t>Pour off the used Low Stringency Buffer. Immediately add the preheated High Stringency Buffer to the tray containing the blot.</a:t>
            </a:r>
          </a:p>
          <a:p>
            <a:r>
              <a:rPr lang="en-US" sz="2000" dirty="0">
                <a:latin typeface="Times New Roman" panose="02020603050405020304" pitchFamily="18" charset="0"/>
                <a:cs typeface="Times New Roman" panose="02020603050405020304" pitchFamily="18" charset="0"/>
              </a:rPr>
              <a:t>Incubate the blot twice (2 × 15 min, with shaking) in High Stringency Buffer at 50°C.</a:t>
            </a:r>
          </a:p>
        </p:txBody>
      </p:sp>
    </p:spTree>
    <p:extLst>
      <p:ext uri="{BB962C8B-B14F-4D97-AF65-F5344CB8AC3E}">
        <p14:creationId xmlns="" xmlns:p14="http://schemas.microsoft.com/office/powerpoint/2010/main" val="1468693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5181" y="228600"/>
            <a:ext cx="7391400" cy="5632311"/>
          </a:xfrm>
          <a:prstGeom prst="rect">
            <a:avLst/>
          </a:prstGeom>
        </p:spPr>
        <p:txBody>
          <a:bodyPr wrap="square">
            <a:spAutoFit/>
          </a:bodyPr>
          <a:lstStyle/>
          <a:p>
            <a:r>
              <a:rPr lang="en-US" sz="2000" b="1" dirty="0">
                <a:solidFill>
                  <a:srgbClr val="7030A0"/>
                </a:solidFill>
              </a:rPr>
              <a:t>Chemiluminescent Methods for Detection of Probes on a Blot </a:t>
            </a:r>
            <a:endParaRPr lang="en-US" sz="2000" b="1" dirty="0" smtClean="0">
              <a:solidFill>
                <a:srgbClr val="7030A0"/>
              </a:solidFill>
            </a:endParaRPr>
          </a:p>
          <a:p>
            <a:r>
              <a:rPr lang="en-US" dirty="0" smtClean="0"/>
              <a:t>Transfer </a:t>
            </a:r>
            <a:r>
              <a:rPr lang="en-US" dirty="0"/>
              <a:t>the membrane to a plastic container containing enough Washing Buffer and incubate for 2 min at room temperature, with shaking.</a:t>
            </a:r>
          </a:p>
          <a:p>
            <a:r>
              <a:rPr lang="en-US" dirty="0"/>
              <a:t>Discard the Washing Buffer and add enough Blocking Solution to tray.</a:t>
            </a:r>
          </a:p>
          <a:p>
            <a:r>
              <a:rPr lang="en-US" dirty="0"/>
              <a:t>Incubate membrane for 30 min at room temperature, with shaking. This blocking step can last up to 3 hours without affecting results.</a:t>
            </a:r>
          </a:p>
          <a:p>
            <a:r>
              <a:rPr lang="en-US" dirty="0"/>
              <a:t>Discard the Blocking Solution and add 20 ml Anti-</a:t>
            </a:r>
            <a:r>
              <a:rPr lang="en-US" dirty="0" err="1"/>
              <a:t>Digoxigenin</a:t>
            </a:r>
            <a:r>
              <a:rPr lang="en-US" dirty="0"/>
              <a:t>-AP Solution to the tray. Incubate the membrane for 30 min, with shaking.</a:t>
            </a:r>
          </a:p>
          <a:p>
            <a:r>
              <a:rPr lang="en-US" dirty="0"/>
              <a:t>Discard the Antibody Solution.</a:t>
            </a:r>
          </a:p>
          <a:p>
            <a:r>
              <a:rPr lang="en-US" dirty="0"/>
              <a:t>Wash membrane twice (2 × 15 min) with enough Washing Buffer.</a:t>
            </a:r>
          </a:p>
          <a:p>
            <a:r>
              <a:rPr lang="en-US" dirty="0"/>
              <a:t>Equilibrate membrane 3 min in Detection Buffer.</a:t>
            </a:r>
          </a:p>
          <a:p>
            <a:r>
              <a:rPr lang="en-US" dirty="0"/>
              <a:t>Place the membrane (DNA/RNA side facing up) inside a container. Apply enough CSPD working solution over the surface of the blot until the entire surface is evenly soaked.</a:t>
            </a:r>
          </a:p>
          <a:p>
            <a:r>
              <a:rPr lang="en-US" dirty="0"/>
              <a:t>Incubate membrane for 5 min at room temperature.</a:t>
            </a:r>
          </a:p>
          <a:p>
            <a:r>
              <a:rPr lang="en-US" dirty="0"/>
              <a:t>Incubate damp membrane for 10 min at 37°C to enhance the luminescence reaction.</a:t>
            </a:r>
          </a:p>
          <a:p>
            <a:r>
              <a:rPr lang="en-US" dirty="0"/>
              <a:t>Expose the sealed envelope (containing the membrane) at room temperature to </a:t>
            </a:r>
            <a:r>
              <a:rPr lang="en-US" dirty="0" err="1"/>
              <a:t>Lumi</a:t>
            </a:r>
            <a:r>
              <a:rPr lang="en-US" dirty="0"/>
              <a:t>-Film X-ray film (15 – 25 min) and adjust the exposure time to get a darker or lighter band pattern.</a:t>
            </a:r>
          </a:p>
        </p:txBody>
      </p:sp>
    </p:spTree>
    <p:extLst>
      <p:ext uri="{BB962C8B-B14F-4D97-AF65-F5344CB8AC3E}">
        <p14:creationId xmlns="" xmlns:p14="http://schemas.microsoft.com/office/powerpoint/2010/main" val="1412391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859340"/>
            <a:ext cx="6019800" cy="2308324"/>
          </a:xfrm>
          <a:prstGeom prst="rect">
            <a:avLst/>
          </a:prstGeom>
        </p:spPr>
        <p:txBody>
          <a:bodyPr wrap="square">
            <a:spAutoFit/>
          </a:bodyPr>
          <a:lstStyle/>
          <a:p>
            <a:pPr algn="just"/>
            <a:r>
              <a:rPr lang="en-US" b="1" dirty="0"/>
              <a:t>Techniques for Stripping and </a:t>
            </a:r>
            <a:r>
              <a:rPr lang="en-US" b="1" dirty="0" err="1"/>
              <a:t>Reprobing</a:t>
            </a:r>
            <a:r>
              <a:rPr lang="en-US" b="1" dirty="0"/>
              <a:t> a Membrane</a:t>
            </a:r>
            <a:endParaRPr lang="en-US" dirty="0"/>
          </a:p>
          <a:p>
            <a:pPr algn="just"/>
            <a:r>
              <a:rPr lang="en-US" dirty="0"/>
              <a:t>After detection of the first target on the membrane, rinse membrane thoroughly with double distilled water for 1 min.</a:t>
            </a:r>
          </a:p>
          <a:p>
            <a:pPr algn="just"/>
            <a:r>
              <a:rPr lang="en-US" dirty="0"/>
              <a:t>Wash membrane twice (2 × 15 min) at 37°C in Stripping Buffer.</a:t>
            </a:r>
          </a:p>
          <a:p>
            <a:pPr algn="just"/>
            <a:r>
              <a:rPr lang="en-US" dirty="0"/>
              <a:t>Rinse membrane in 2× SSC for 5 min.</a:t>
            </a:r>
          </a:p>
          <a:p>
            <a:pPr algn="just"/>
            <a:r>
              <a:rPr lang="en-US" dirty="0" err="1"/>
              <a:t>Reprobe</a:t>
            </a:r>
            <a:r>
              <a:rPr lang="en-US" dirty="0"/>
              <a:t> membrane with a second DIG-labeled probe: repeat the hybridization and detection procedure with a different DIG-labeled probe.</a:t>
            </a:r>
          </a:p>
        </p:txBody>
      </p:sp>
    </p:spTree>
    <p:extLst>
      <p:ext uri="{BB962C8B-B14F-4D97-AF65-F5344CB8AC3E}">
        <p14:creationId xmlns="" xmlns:p14="http://schemas.microsoft.com/office/powerpoint/2010/main" val="1960565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19Arf induces p53-dependent apoptosis during Abelson virus ..."/>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p19Arf induces p53-dependent apoptosis during Abelson virus ..."/>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p19Arf induces p53-dependent apoptosis during Abelson virus ..."/>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387" t="-1976" r="7531" b="54759"/>
          <a:stretch/>
        </p:blipFill>
        <p:spPr bwMode="auto">
          <a:xfrm>
            <a:off x="1524000" y="1160060"/>
            <a:ext cx="6487236" cy="46220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7223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720840"/>
            <a:ext cx="5715000" cy="3724096"/>
          </a:xfrm>
          <a:prstGeom prst="rect">
            <a:avLst/>
          </a:prstGeom>
        </p:spPr>
        <p:txBody>
          <a:bodyPr wrap="square">
            <a:spAutoFit/>
          </a:bodyPr>
          <a:lstStyle/>
          <a:p>
            <a:pPr fontAlgn="base"/>
            <a:r>
              <a:rPr lang="en-US" sz="3600" b="1" dirty="0">
                <a:solidFill>
                  <a:srgbClr val="7030A0"/>
                </a:solidFill>
              </a:rPr>
              <a:t>Southern Blotting</a:t>
            </a:r>
            <a:endParaRPr lang="en-US" sz="3600" dirty="0">
              <a:solidFill>
                <a:srgbClr val="7030A0"/>
              </a:solidFill>
            </a:endParaRPr>
          </a:p>
          <a:p>
            <a:pPr algn="just" fontAlgn="base"/>
            <a:r>
              <a:rPr lang="en-US" sz="2000" dirty="0"/>
              <a:t>The first of these techniques developed was the Southern blot, named after Dr. Edwin Southern who developed it to identify specific DNA sequences. Southern blotting is a detection technique used to find the target DNA sequences in the DNA sample in the field of molecular biology. The process starts from electrophoresis of DNA molecules which are hybridized in a blotting membrane followed by a transfer step where DNA from gel is transferred onto the blotting membrane.</a:t>
            </a:r>
          </a:p>
        </p:txBody>
      </p:sp>
    </p:spTree>
    <p:extLst>
      <p:ext uri="{BB962C8B-B14F-4D97-AF65-F5344CB8AC3E}">
        <p14:creationId xmlns="" xmlns:p14="http://schemas.microsoft.com/office/powerpoint/2010/main" val="2954597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582341"/>
            <a:ext cx="5334000" cy="3139321"/>
          </a:xfrm>
          <a:prstGeom prst="rect">
            <a:avLst/>
          </a:prstGeom>
        </p:spPr>
        <p:txBody>
          <a:bodyPr wrap="square">
            <a:spAutoFit/>
          </a:bodyPr>
          <a:lstStyle/>
          <a:p>
            <a:pPr algn="ctr" fontAlgn="base"/>
            <a:r>
              <a:rPr lang="en-US" b="1" dirty="0"/>
              <a:t>Principle</a:t>
            </a:r>
            <a:endParaRPr lang="en-US" dirty="0"/>
          </a:p>
          <a:p>
            <a:pPr algn="just" fontAlgn="base"/>
            <a:r>
              <a:rPr lang="en-US" dirty="0"/>
              <a:t>Restriction endonucleases, which is an enzyme, is used to break the DNA into small fragments. These fragments are then separated using electrophoresis. The fragments achieved is then classified according to their size (</a:t>
            </a:r>
            <a:r>
              <a:rPr lang="en-US" dirty="0" err="1"/>
              <a:t>kDa</a:t>
            </a:r>
            <a:r>
              <a:rPr lang="en-US" dirty="0"/>
              <a:t>). Thus, DNA fragments are transferred to the blotting paper where it is incubated with probes. Probes used in the Southern blotting can be highly selective. They can selectively bind with a resolution of 1 in a million and the characteristics to bind to the intended target fragments.</a:t>
            </a:r>
          </a:p>
        </p:txBody>
      </p:sp>
    </p:spTree>
    <p:extLst>
      <p:ext uri="{BB962C8B-B14F-4D97-AF65-F5344CB8AC3E}">
        <p14:creationId xmlns="" xmlns:p14="http://schemas.microsoft.com/office/powerpoint/2010/main" val="51566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636" y="117693"/>
            <a:ext cx="6477000" cy="6740307"/>
          </a:xfrm>
          <a:prstGeom prst="rect">
            <a:avLst/>
          </a:prstGeom>
        </p:spPr>
        <p:txBody>
          <a:bodyPr wrap="square">
            <a:spAutoFit/>
          </a:bodyPr>
          <a:lstStyle/>
          <a:p>
            <a:pPr algn="just" fontAlgn="base"/>
            <a:r>
              <a:rPr lang="en-US" b="1" dirty="0"/>
              <a:t>Materials Required</a:t>
            </a:r>
            <a:endParaRPr lang="en-US" dirty="0"/>
          </a:p>
          <a:p>
            <a:pPr algn="just" fontAlgn="base"/>
            <a:r>
              <a:rPr lang="en-US" b="1" dirty="0"/>
              <a:t>Reagents</a:t>
            </a:r>
            <a:endParaRPr lang="en-US" dirty="0"/>
          </a:p>
          <a:p>
            <a:pPr algn="just" fontAlgn="base"/>
            <a:r>
              <a:rPr lang="en-US" dirty="0"/>
              <a:t>The buffer used for electrophoresis is TAE or TBE.</a:t>
            </a:r>
          </a:p>
          <a:p>
            <a:pPr algn="just" fontAlgn="base"/>
            <a:r>
              <a:rPr lang="en-US" dirty="0"/>
              <a:t>The agarose preferred should be of electrophoresis grade.</a:t>
            </a:r>
          </a:p>
          <a:p>
            <a:pPr algn="just" fontAlgn="base"/>
            <a:r>
              <a:rPr lang="en-US" dirty="0"/>
              <a:t>For staining the DNA, ethidium bromide (0.5 µg ml–1, dissolved in H</a:t>
            </a:r>
            <a:r>
              <a:rPr lang="en-US" baseline="-25000" dirty="0"/>
              <a:t>2</a:t>
            </a:r>
            <a:r>
              <a:rPr lang="en-US" dirty="0"/>
              <a:t>O) is used. But there are other DNA staining dyes such as SYBR green which can replace ethidium bromide for safe handling.</a:t>
            </a:r>
          </a:p>
          <a:p>
            <a:pPr algn="just" fontAlgn="base"/>
            <a:r>
              <a:rPr lang="en-US" dirty="0"/>
              <a:t>Note:  Ethidium bromide being a mutagen requires careful handling. It is advised to wear gloves during its usage and follow the pertinent regulations for disposal of pipette tips. Avoid touching any objects with ethidium bromide contaminated gloves.</a:t>
            </a:r>
          </a:p>
          <a:p>
            <a:pPr algn="just" fontAlgn="base"/>
            <a:r>
              <a:rPr lang="en-US" dirty="0"/>
              <a:t>2Xand 20X SSC (the composition of 20X SSC includes 3.0 M </a:t>
            </a:r>
            <a:r>
              <a:rPr lang="en-US" dirty="0" err="1"/>
              <a:t>NaCl</a:t>
            </a:r>
            <a:r>
              <a:rPr lang="en-US" dirty="0"/>
              <a:t> and 0.3 M sodium citrate)</a:t>
            </a:r>
          </a:p>
          <a:p>
            <a:pPr algn="just" fontAlgn="base"/>
            <a:r>
              <a:rPr lang="en-US" dirty="0"/>
              <a:t>6X DNA loading buffer composed of 0.25% bromophenol blue, 0.25% xylene </a:t>
            </a:r>
            <a:r>
              <a:rPr lang="en-US" dirty="0" err="1"/>
              <a:t>cyanol</a:t>
            </a:r>
            <a:r>
              <a:rPr lang="en-US" dirty="0"/>
              <a:t> FF and 30% glycerol in water.</a:t>
            </a:r>
          </a:p>
          <a:p>
            <a:pPr algn="just" fontAlgn="base"/>
            <a:r>
              <a:rPr lang="en-US" dirty="0"/>
              <a:t>Suitable DNA markers of varying molecular weight also referred to as DNA ladders are used as standards for reference.</a:t>
            </a:r>
          </a:p>
          <a:p>
            <a:pPr algn="just" fontAlgn="base"/>
            <a:r>
              <a:rPr lang="en-US" dirty="0"/>
              <a:t>The </a:t>
            </a:r>
            <a:r>
              <a:rPr lang="en-US" dirty="0" err="1"/>
              <a:t>prehybridization</a:t>
            </a:r>
            <a:r>
              <a:rPr lang="en-US" dirty="0"/>
              <a:t> and hybridization mixture consists of 0.5% SDS, 6X SSC, 5X </a:t>
            </a:r>
            <a:r>
              <a:rPr lang="en-US" dirty="0" err="1"/>
              <a:t>Denhardt’s</a:t>
            </a:r>
            <a:r>
              <a:rPr lang="en-US" dirty="0"/>
              <a:t> solution and 100 mg ml</a:t>
            </a:r>
            <a:r>
              <a:rPr lang="en-US" baseline="30000" dirty="0"/>
              <a:t>–1 </a:t>
            </a:r>
            <a:r>
              <a:rPr lang="en-US" dirty="0"/>
              <a:t>sheared, denatured salmon sperm DNA or yeast </a:t>
            </a:r>
            <a:r>
              <a:rPr lang="en-US" dirty="0" err="1"/>
              <a:t>tRNA</a:t>
            </a:r>
            <a:r>
              <a:rPr lang="en-US" dirty="0"/>
              <a:t>.</a:t>
            </a:r>
          </a:p>
          <a:p>
            <a:pPr algn="just" fontAlgn="base"/>
            <a:r>
              <a:rPr lang="en-US" dirty="0" err="1"/>
              <a:t>Denhardt’s</a:t>
            </a:r>
            <a:r>
              <a:rPr lang="en-US" dirty="0"/>
              <a:t> solution widely used for hybridization is made up of 0.02% </a:t>
            </a:r>
            <a:r>
              <a:rPr lang="en-US" dirty="0" err="1"/>
              <a:t>Ficoll</a:t>
            </a:r>
            <a:r>
              <a:rPr lang="en-US" dirty="0"/>
              <a:t>, 0.02% </a:t>
            </a:r>
            <a:r>
              <a:rPr lang="en-US" dirty="0" err="1"/>
              <a:t>polyvinylpyrrolidone</a:t>
            </a:r>
            <a:r>
              <a:rPr lang="en-US" dirty="0"/>
              <a:t> and 0.02% bovine serum albumin (BSA)</a:t>
            </a:r>
          </a:p>
          <a:p>
            <a:pPr algn="just" fontAlgn="base"/>
            <a:r>
              <a:rPr lang="en-US" dirty="0"/>
              <a:t>Paraffin oil</a:t>
            </a:r>
          </a:p>
        </p:txBody>
      </p:sp>
    </p:spTree>
    <p:extLst>
      <p:ext uri="{BB962C8B-B14F-4D97-AF65-F5344CB8AC3E}">
        <p14:creationId xmlns="" xmlns:p14="http://schemas.microsoft.com/office/powerpoint/2010/main" val="3301005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304800"/>
            <a:ext cx="6172200" cy="5632311"/>
          </a:xfrm>
          <a:prstGeom prst="rect">
            <a:avLst/>
          </a:prstGeom>
        </p:spPr>
        <p:txBody>
          <a:bodyPr wrap="square">
            <a:spAutoFit/>
          </a:bodyPr>
          <a:lstStyle/>
          <a:p>
            <a:pPr algn="ctr" fontAlgn="base"/>
            <a:r>
              <a:rPr lang="en-US" b="1" dirty="0"/>
              <a:t>Reagent </a:t>
            </a:r>
            <a:r>
              <a:rPr lang="en-US" b="1" dirty="0" smtClean="0"/>
              <a:t>Set up</a:t>
            </a:r>
            <a:endParaRPr lang="en-US" dirty="0"/>
          </a:p>
          <a:p>
            <a:pPr fontAlgn="base"/>
            <a:r>
              <a:rPr lang="en-US" b="1" dirty="0"/>
              <a:t>DNA:</a:t>
            </a:r>
            <a:r>
              <a:rPr lang="en-US" dirty="0"/>
              <a:t> The entire procedure is initiated by employing enzyme digested DNA of varying concentrations which will quantify the optimum DNA concentration and specify restriction enzyme to be used. Generally, an amount of 1 µg of DNA derived from clones (e.g. from plasmid or bacteriophage clones) is adequate enough for plasmids having low-copy-number. We require larger amounts for carrying out the separation of complex DNA (e.g. genomic DNA). The advisable range to be considered would be 5–10 µg.</a:t>
            </a:r>
          </a:p>
          <a:p>
            <a:pPr fontAlgn="base"/>
            <a:r>
              <a:rPr lang="en-US" dirty="0"/>
              <a:t>The electrophoresis buffer used is TAE which has a composition of 40 </a:t>
            </a:r>
            <a:r>
              <a:rPr lang="en-US" dirty="0" err="1"/>
              <a:t>mM</a:t>
            </a:r>
            <a:r>
              <a:rPr lang="en-US" dirty="0"/>
              <a:t> </a:t>
            </a:r>
            <a:r>
              <a:rPr lang="en-US" dirty="0" err="1"/>
              <a:t>Tris</a:t>
            </a:r>
            <a:r>
              <a:rPr lang="en-US" dirty="0"/>
              <a:t>, 20 </a:t>
            </a:r>
            <a:r>
              <a:rPr lang="en-US" dirty="0" err="1"/>
              <a:t>mM</a:t>
            </a:r>
            <a:r>
              <a:rPr lang="en-US" dirty="0"/>
              <a:t> acetic acid, 1 </a:t>
            </a:r>
            <a:r>
              <a:rPr lang="en-US" dirty="0" err="1"/>
              <a:t>mM</a:t>
            </a:r>
            <a:r>
              <a:rPr lang="en-US" dirty="0"/>
              <a:t> EDTA with pH range of 7.4–8.2 which is normally made as stock concentration of 20X or TBE made up of 89 </a:t>
            </a:r>
            <a:r>
              <a:rPr lang="en-US" dirty="0" err="1"/>
              <a:t>mM</a:t>
            </a:r>
            <a:r>
              <a:rPr lang="en-US" dirty="0"/>
              <a:t> </a:t>
            </a:r>
            <a:r>
              <a:rPr lang="en-US" dirty="0" err="1"/>
              <a:t>Tris</a:t>
            </a:r>
            <a:r>
              <a:rPr lang="en-US" dirty="0"/>
              <a:t>, 2.5 </a:t>
            </a:r>
            <a:r>
              <a:rPr lang="en-US" dirty="0" err="1"/>
              <a:t>mM</a:t>
            </a:r>
            <a:r>
              <a:rPr lang="en-US" dirty="0"/>
              <a:t> EDTA, 89 </a:t>
            </a:r>
            <a:r>
              <a:rPr lang="en-US" dirty="0" err="1"/>
              <a:t>mM</a:t>
            </a:r>
            <a:r>
              <a:rPr lang="en-US" dirty="0"/>
              <a:t> borate, normally made as a 10 × stock).</a:t>
            </a:r>
          </a:p>
          <a:p>
            <a:pPr fontAlgn="base"/>
            <a:r>
              <a:rPr lang="en-US" dirty="0"/>
              <a:t>TAE is recommended to be best when we run gels for a shorter interval of time and when the recovery of DNA fragments from gel is to be carried out.</a:t>
            </a:r>
          </a:p>
          <a:p>
            <a:pPr fontAlgn="base"/>
            <a:r>
              <a:rPr lang="en-US" dirty="0"/>
              <a:t>TBE is considered to be a better buffer especially when we have to run the gels for a time period exceeding 2 h.</a:t>
            </a:r>
          </a:p>
        </p:txBody>
      </p:sp>
    </p:spTree>
    <p:extLst>
      <p:ext uri="{BB962C8B-B14F-4D97-AF65-F5344CB8AC3E}">
        <p14:creationId xmlns="" xmlns:p14="http://schemas.microsoft.com/office/powerpoint/2010/main" val="54765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28343"/>
            <a:ext cx="4572000" cy="4801314"/>
          </a:xfrm>
          <a:prstGeom prst="rect">
            <a:avLst/>
          </a:prstGeom>
        </p:spPr>
        <p:txBody>
          <a:bodyPr>
            <a:spAutoFit/>
          </a:bodyPr>
          <a:lstStyle/>
          <a:p>
            <a:pPr fontAlgn="base"/>
            <a:r>
              <a:rPr lang="en-US" dirty="0"/>
              <a:t>Step 1: </a:t>
            </a:r>
            <a:r>
              <a:rPr lang="en-US" b="1" dirty="0"/>
              <a:t>DNA purification</a:t>
            </a:r>
          </a:p>
          <a:p>
            <a:pPr fontAlgn="base"/>
            <a:r>
              <a:rPr lang="en-US" dirty="0"/>
              <a:t>To extract the DNA present inside the nucleus of a cell, we must first lyse the entire cell to enable the expulsion of the DNA. Incubating the cell culture with detergent lyses the entire cell. Now the lysed sample contains DNA, protein, and debris. Protein is lysed by adding the proteinase enzyme and incubated. DNA is purified and separated by alcohol precipitation and fibers are removed by using a buffer.</a:t>
            </a:r>
          </a:p>
          <a:p>
            <a:pPr fontAlgn="base"/>
            <a:r>
              <a:rPr lang="en-US" dirty="0"/>
              <a:t>Apart from standard manual isolation procedures, there are commercially available kits like </a:t>
            </a:r>
            <a:r>
              <a:rPr lang="en-US" dirty="0" err="1"/>
              <a:t>GenElute</a:t>
            </a:r>
            <a:r>
              <a:rPr lang="en-US" dirty="0"/>
              <a:t>™ for the isolation of DNA from a variety of sources such as mammalian cells, plants, bacteria, fungi. High  purity of the isolated DNA is ensured in case of use of commercial kits.</a:t>
            </a:r>
          </a:p>
        </p:txBody>
      </p:sp>
    </p:spTree>
    <p:extLst>
      <p:ext uri="{BB962C8B-B14F-4D97-AF65-F5344CB8AC3E}">
        <p14:creationId xmlns="" xmlns:p14="http://schemas.microsoft.com/office/powerpoint/2010/main" val="222332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ypes of Western Blotting Equipment (Cells &amp; Power Supplies) | LSR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199" y="838200"/>
            <a:ext cx="6627913" cy="4343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32509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873" y="228600"/>
            <a:ext cx="6954982" cy="6186309"/>
          </a:xfrm>
          <a:prstGeom prst="rect">
            <a:avLst/>
          </a:prstGeom>
        </p:spPr>
        <p:txBody>
          <a:bodyPr wrap="square">
            <a:spAutoFit/>
          </a:bodyPr>
          <a:lstStyle/>
          <a:p>
            <a:pPr fontAlgn="base"/>
            <a:r>
              <a:rPr lang="en-US" dirty="0"/>
              <a:t>Step 2: </a:t>
            </a:r>
            <a:r>
              <a:rPr lang="en-US" b="1" dirty="0"/>
              <a:t>Fragmentation</a:t>
            </a:r>
          </a:p>
          <a:p>
            <a:pPr fontAlgn="base"/>
            <a:r>
              <a:rPr lang="en-US" dirty="0"/>
              <a:t>The long nucleotide sequences should be broken into smaller fragments for the purification or identification process. This is done by the restriction endonuclease enzyme.</a:t>
            </a:r>
          </a:p>
          <a:p>
            <a:pPr fontAlgn="base"/>
            <a:r>
              <a:rPr lang="en-US" dirty="0"/>
              <a:t>All the reagent necessary for the digestion process should be kept on ice before setting up a restriction digestion reaction with suitable enzyme and appropriate DNA concentration. The components are added to the </a:t>
            </a:r>
            <a:r>
              <a:rPr lang="en-US" dirty="0" err="1"/>
              <a:t>multiwell</a:t>
            </a:r>
            <a:r>
              <a:rPr lang="en-US" dirty="0"/>
              <a:t> plates or </a:t>
            </a:r>
            <a:r>
              <a:rPr lang="en-US" dirty="0" err="1"/>
              <a:t>microcentrifuge</a:t>
            </a:r>
            <a:r>
              <a:rPr lang="en-US" dirty="0"/>
              <a:t> tubes (PCR tubes) and mixed by aspirating the contents with the help of a pipette slowly to avoid formation of any bubbles. It is to be taken care that the enzyme has to be added at the last step and until then it should be stored at −20 °C. To ensure complete digestion of the DNA a surplus amount of enzyme is supposed to be added as the fragments produced due to partial digestion can cause ambiguity in the results leading to inaccurate analysis of the subsequent blot to be </a:t>
            </a:r>
            <a:r>
              <a:rPr lang="en-US" dirty="0" err="1"/>
              <a:t>analysed</a:t>
            </a:r>
            <a:r>
              <a:rPr lang="en-US" dirty="0"/>
              <a:t>. Nevertheless, the concentration of the enzyme added in total should not surpass one-tenth of the total volume of the digest, because the  glycerol content generally found in stock of the enzymes has the capacity to impede digestion process when present  at high concentration. Also, </a:t>
            </a:r>
            <a:r>
              <a:rPr lang="en-US" dirty="0" err="1"/>
              <a:t>inorder</a:t>
            </a:r>
            <a:r>
              <a:rPr lang="en-US" dirty="0"/>
              <a:t> to minimize the  probable errors due to pipetting master mixes should be prepared accordingly when there is a requirement of analysis of a large number of samples.</a:t>
            </a:r>
          </a:p>
        </p:txBody>
      </p:sp>
    </p:spTree>
    <p:extLst>
      <p:ext uri="{BB962C8B-B14F-4D97-AF65-F5344CB8AC3E}">
        <p14:creationId xmlns="" xmlns:p14="http://schemas.microsoft.com/office/powerpoint/2010/main" val="391206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413338"/>
            <a:ext cx="4572000" cy="2031325"/>
          </a:xfrm>
          <a:prstGeom prst="rect">
            <a:avLst/>
          </a:prstGeom>
        </p:spPr>
        <p:txBody>
          <a:bodyPr>
            <a:spAutoFit/>
          </a:bodyPr>
          <a:lstStyle/>
          <a:p>
            <a:pPr fontAlgn="base"/>
            <a:r>
              <a:rPr lang="en-US" dirty="0"/>
              <a:t>Step 3: </a:t>
            </a:r>
            <a:r>
              <a:rPr lang="en-US" b="1" dirty="0"/>
              <a:t>Gel Electrophoresis</a:t>
            </a:r>
          </a:p>
          <a:p>
            <a:pPr fontAlgn="base"/>
            <a:r>
              <a:rPr lang="en-US" dirty="0"/>
              <a:t>Nucleic acids are negatively charged molecules. So they move towards the anode in an electrophoresis chamber. The movement of the DNA fragments differentiates the rate of the transport thus enabling the separation by size.</a:t>
            </a:r>
          </a:p>
        </p:txBody>
      </p:sp>
    </p:spTree>
    <p:extLst>
      <p:ext uri="{BB962C8B-B14F-4D97-AF65-F5344CB8AC3E}">
        <p14:creationId xmlns="" xmlns:p14="http://schemas.microsoft.com/office/powerpoint/2010/main" val="1815450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74838"/>
            <a:ext cx="4572000" cy="2308324"/>
          </a:xfrm>
          <a:prstGeom prst="rect">
            <a:avLst/>
          </a:prstGeom>
        </p:spPr>
        <p:txBody>
          <a:bodyPr>
            <a:spAutoFit/>
          </a:bodyPr>
          <a:lstStyle/>
          <a:p>
            <a:pPr fontAlgn="base"/>
            <a:r>
              <a:rPr lang="en-US" dirty="0"/>
              <a:t>Step 4: </a:t>
            </a:r>
            <a:r>
              <a:rPr lang="en-US" b="1" dirty="0"/>
              <a:t>Denaturation</a:t>
            </a:r>
          </a:p>
          <a:p>
            <a:pPr fontAlgn="base"/>
            <a:r>
              <a:rPr lang="en-US" dirty="0"/>
              <a:t>DNA thus attained are double stranded in nature. For our purpose of probe hybridization, we need a single stranded DNA. DNA is therefore denatured in an alkaline solution. This results in the formation of denatured DNA.</a:t>
            </a:r>
          </a:p>
          <a:p>
            <a:pPr fontAlgn="base"/>
            <a:r>
              <a:rPr lang="en-US" dirty="0"/>
              <a:t> </a:t>
            </a:r>
          </a:p>
        </p:txBody>
      </p:sp>
    </p:spTree>
    <p:extLst>
      <p:ext uri="{BB962C8B-B14F-4D97-AF65-F5344CB8AC3E}">
        <p14:creationId xmlns="" xmlns:p14="http://schemas.microsoft.com/office/powerpoint/2010/main" val="1895033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873" y="304800"/>
            <a:ext cx="7010400" cy="5909310"/>
          </a:xfrm>
          <a:prstGeom prst="rect">
            <a:avLst/>
          </a:prstGeom>
        </p:spPr>
        <p:txBody>
          <a:bodyPr wrap="square">
            <a:spAutoFit/>
          </a:bodyPr>
          <a:lstStyle/>
          <a:p>
            <a:pPr algn="just" fontAlgn="base"/>
            <a:r>
              <a:rPr lang="en-US" sz="2000" b="1" dirty="0"/>
              <a:t>Step 6: Hybridization</a:t>
            </a:r>
          </a:p>
          <a:p>
            <a:pPr algn="just" fontAlgn="base"/>
            <a:r>
              <a:rPr lang="en-US" dirty="0"/>
              <a:t>Labeled probe is added to the membrane buffer and incubated for as It takes several hours for the probe to find the exact target sequence.</a:t>
            </a:r>
          </a:p>
          <a:p>
            <a:pPr algn="just" fontAlgn="base"/>
            <a:r>
              <a:rPr lang="en-US" dirty="0"/>
              <a:t>The time required for hybridization usually 1–16 h depends on factors like complexity of the probe and concentration</a:t>
            </a:r>
          </a:p>
          <a:p>
            <a:pPr algn="just" fontAlgn="base"/>
            <a:r>
              <a:rPr lang="en-US" dirty="0"/>
              <a:t>The radioactive RNAs are present in limited amount as it is derived from cells making it an important factor for the original protocol. Due to this the volume of the </a:t>
            </a:r>
            <a:r>
              <a:rPr lang="en-US" dirty="0" err="1"/>
              <a:t>hybridisation</a:t>
            </a:r>
            <a:r>
              <a:rPr lang="en-US" dirty="0"/>
              <a:t> solution used is supposed to be less so that the desired RNA concentration can be achieved. There can be two approaches for </a:t>
            </a:r>
            <a:r>
              <a:rPr lang="en-US" dirty="0" err="1"/>
              <a:t>hybridisation</a:t>
            </a:r>
            <a:r>
              <a:rPr lang="en-US" dirty="0"/>
              <a:t> experiment where one uses smaller volume and the other utilizes a vessel destined to hold the membrane in low volume of liquid.  The  suitable set up possess a plastic bag that can be sealed using heat and it consists of optimum amount of </a:t>
            </a:r>
            <a:r>
              <a:rPr lang="en-US" dirty="0" err="1"/>
              <a:t>hybridisation</a:t>
            </a:r>
            <a:r>
              <a:rPr lang="en-US" dirty="0"/>
              <a:t> mix and can be dipped in a water bath or a </a:t>
            </a:r>
            <a:r>
              <a:rPr lang="en-US" dirty="0" err="1"/>
              <a:t>hybridisation</a:t>
            </a:r>
            <a:r>
              <a:rPr lang="en-US" dirty="0"/>
              <a:t> tube with capped ends. In case of the tube it must be ensured that the membrane is wet when the tube is subjected to rotation cycles in a rotisserie oven.  The probes applied can be either RNA or DNA. The cells act as a source for the RNA or alternatively, they can also be obtained from clones or PCR products via in vitro transcription In case of DNA they can be either clones  or PCR products. The procedure adopted for the labeling method relies on the  on the source from which the probe is derived.</a:t>
            </a:r>
          </a:p>
        </p:txBody>
      </p:sp>
    </p:spTree>
    <p:extLst>
      <p:ext uri="{BB962C8B-B14F-4D97-AF65-F5344CB8AC3E}">
        <p14:creationId xmlns="" xmlns:p14="http://schemas.microsoft.com/office/powerpoint/2010/main" val="903094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outhern Blot - an overview | ScienceDirect Topic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600" y="685800"/>
            <a:ext cx="6702537" cy="4876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79424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dual color Southern blot to visualize two genomes or genic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0" y="1219200"/>
            <a:ext cx="4657725" cy="4457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31631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762000"/>
            <a:ext cx="6705600" cy="5201424"/>
          </a:xfrm>
          <a:prstGeom prst="rect">
            <a:avLst/>
          </a:prstGeom>
        </p:spPr>
        <p:txBody>
          <a:bodyPr wrap="square">
            <a:spAutoFit/>
          </a:bodyPr>
          <a:lstStyle/>
          <a:p>
            <a:pPr algn="ctr"/>
            <a:r>
              <a:rPr lang="en-US" sz="2800" b="1" dirty="0" smtClean="0">
                <a:solidFill>
                  <a:srgbClr val="7030A0"/>
                </a:solidFill>
              </a:rPr>
              <a:t>Dot Blots</a:t>
            </a:r>
          </a:p>
          <a:p>
            <a:pPr algn="ctr"/>
            <a:r>
              <a:rPr lang="en-US" sz="2400" b="1" dirty="0" smtClean="0"/>
              <a:t>A Simple Yet Effective Detection Method</a:t>
            </a:r>
          </a:p>
          <a:p>
            <a:pPr algn="just"/>
            <a:r>
              <a:rPr lang="en-US" sz="2000" dirty="0" smtClean="0"/>
              <a:t>Dot blots are very similar to Western blots in that they involve the use of antibodies to identify a protein that has bound to a membrane. However, they do not require </a:t>
            </a:r>
            <a:r>
              <a:rPr lang="en-US" sz="2000" dirty="0" err="1" smtClean="0"/>
              <a:t>electrophoretic</a:t>
            </a:r>
            <a:r>
              <a:rPr lang="en-US" sz="2000" dirty="0" smtClean="0"/>
              <a:t> protein separation on a gel as the test sample is simply spotted on to the membrane and then detected.</a:t>
            </a:r>
          </a:p>
          <a:p>
            <a:pPr algn="just"/>
            <a:r>
              <a:rPr lang="en-US" sz="2000" dirty="0" smtClean="0"/>
              <a:t>Due to the lack of a protein separation step, dot blots cannot be used to determine the molecular weight of a protein or to discriminate between different protein forms (e.g. cleaved or </a:t>
            </a:r>
            <a:r>
              <a:rPr lang="en-US" sz="2000" dirty="0" err="1" smtClean="0"/>
              <a:t>phosphorylated</a:t>
            </a:r>
            <a:r>
              <a:rPr lang="en-US" sz="2000" dirty="0" smtClean="0"/>
              <a:t> proteins). Instead dot blots are convenient for estimating the protein concentration in crude preparations such as tissue culture supernatant or </a:t>
            </a:r>
            <a:r>
              <a:rPr lang="en-US" sz="2000" dirty="0" err="1" smtClean="0"/>
              <a:t>ascites</a:t>
            </a:r>
            <a:r>
              <a:rPr lang="en-US" sz="2000" dirty="0" smtClean="0"/>
              <a:t>, for determining whether an antibody based detection system will work effectively, or to identify an appropriate antibody concentration for Western blotting.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474345"/>
            <a:ext cx="5943600" cy="5293757"/>
          </a:xfrm>
          <a:prstGeom prst="rect">
            <a:avLst/>
          </a:prstGeom>
        </p:spPr>
        <p:txBody>
          <a:bodyPr wrap="square">
            <a:spAutoFit/>
          </a:bodyPr>
          <a:lstStyle/>
          <a:p>
            <a:r>
              <a:rPr lang="en-US" b="1" dirty="0" smtClean="0"/>
              <a:t>The Main Steps of a Traditional Dot Blot Assay are as follows</a:t>
            </a:r>
          </a:p>
          <a:p>
            <a:pPr algn="just"/>
            <a:r>
              <a:rPr lang="en-US" sz="2000" dirty="0" smtClean="0"/>
              <a:t>The protein is spotted on to a nitrocellulose or PVDF membrane, for example using a low-volume pipette or a pin tool</a:t>
            </a:r>
          </a:p>
          <a:p>
            <a:pPr algn="just"/>
            <a:r>
              <a:rPr lang="en-US" sz="2000" dirty="0" smtClean="0"/>
              <a:t>The membrane is blocked</a:t>
            </a:r>
          </a:p>
          <a:p>
            <a:pPr algn="just"/>
            <a:r>
              <a:rPr lang="en-US" sz="2000" dirty="0" smtClean="0"/>
              <a:t>Incubation with primary antibody</a:t>
            </a:r>
          </a:p>
          <a:p>
            <a:pPr algn="just"/>
            <a:r>
              <a:rPr lang="en-US" sz="2000" dirty="0" smtClean="0"/>
              <a:t>The membrane is washed to remove unbound antibody</a:t>
            </a:r>
          </a:p>
          <a:p>
            <a:pPr algn="just"/>
            <a:r>
              <a:rPr lang="en-US" sz="2000" dirty="0" smtClean="0"/>
              <a:t>Incubation with secondary antibody</a:t>
            </a:r>
          </a:p>
          <a:p>
            <a:pPr algn="just"/>
            <a:r>
              <a:rPr lang="en-US" sz="2000" dirty="0" smtClean="0"/>
              <a:t>The membrane is washed to remove unbound antibody</a:t>
            </a:r>
          </a:p>
          <a:p>
            <a:pPr algn="just"/>
            <a:r>
              <a:rPr lang="en-US" sz="2000" dirty="0" smtClean="0"/>
              <a:t>Detection – Usually colorimetric, </a:t>
            </a:r>
            <a:r>
              <a:rPr lang="en-US" sz="2000" dirty="0" err="1" smtClean="0"/>
              <a:t>fluorometric</a:t>
            </a:r>
            <a:r>
              <a:rPr lang="en-US" sz="2000" dirty="0" smtClean="0"/>
              <a:t>, </a:t>
            </a:r>
            <a:r>
              <a:rPr lang="en-US" sz="2000" dirty="0" err="1" smtClean="0"/>
              <a:t>chemiluminescent</a:t>
            </a:r>
            <a:r>
              <a:rPr lang="en-US" sz="2000" dirty="0" smtClean="0"/>
              <a:t> or using gold </a:t>
            </a:r>
            <a:r>
              <a:rPr lang="en-US" sz="2000" dirty="0" err="1" smtClean="0"/>
              <a:t>nanoparticles</a:t>
            </a:r>
            <a:r>
              <a:rPr lang="en-US" sz="2000" dirty="0" smtClean="0"/>
              <a:t>.</a:t>
            </a:r>
          </a:p>
          <a:p>
            <a:pPr algn="just"/>
            <a:r>
              <a:rPr lang="en-US" sz="2000" dirty="0" smtClean="0"/>
              <a:t>The use of directly labeled antibodies removes the need to carry out steps 5 and 6, significantly decreasing assay time and potentially reducing nonspecific binding and any associated background staining. Direct antibody labeling is discussed in further detail at the end of this application note.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136339"/>
            <a:ext cx="5867400" cy="2246769"/>
          </a:xfrm>
          <a:prstGeom prst="rect">
            <a:avLst/>
          </a:prstGeom>
        </p:spPr>
        <p:txBody>
          <a:bodyPr wrap="square">
            <a:spAutoFit/>
          </a:bodyPr>
          <a:lstStyle/>
          <a:p>
            <a:pPr algn="just"/>
            <a:r>
              <a:rPr lang="en-US" sz="2000" b="1" dirty="0" smtClean="0"/>
              <a:t>Use of Dot Blots to Estimate Protein Concentration</a:t>
            </a:r>
          </a:p>
          <a:p>
            <a:pPr algn="just"/>
            <a:r>
              <a:rPr lang="en-US" sz="2000" dirty="0" smtClean="0"/>
              <a:t>Through spotting a purified protein in a series of known concentrations on to a membrane, a dot blot can be used to estimate the concentration of a target protein in a test sample. The concentration of protein in the test sample can be extrapolated from the serial dilution of purified protein.</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estern blot protocol - Creative BioMar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2212" y="228600"/>
            <a:ext cx="8759388" cy="640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642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estern blot troubleshooting starts with sequential analysi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37704" y="533400"/>
            <a:ext cx="3949160" cy="571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5131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910945" cy="5324535"/>
          </a:xfrm>
          <a:prstGeom prst="rect">
            <a:avLst/>
          </a:prstGeom>
        </p:spPr>
        <p:txBody>
          <a:bodyPr wrap="square">
            <a:spAutoFit/>
          </a:bodyPr>
          <a:lstStyle/>
          <a:p>
            <a:r>
              <a:rPr lang="en-US" sz="2000" b="1" dirty="0">
                <a:solidFill>
                  <a:srgbClr val="C00000"/>
                </a:solidFill>
              </a:rPr>
              <a:t>Protein can be extracted from different kind of samples, such as tissue or cells. Below is the protocol to extract proteins from adherent cells.</a:t>
            </a:r>
          </a:p>
          <a:p>
            <a:pPr algn="just"/>
            <a:r>
              <a:rPr lang="en-US" sz="2000" dirty="0" smtClean="0">
                <a:solidFill>
                  <a:srgbClr val="FF0000"/>
                </a:solidFill>
              </a:rPr>
              <a:t>Wash </a:t>
            </a:r>
            <a:r>
              <a:rPr lang="en-US" sz="2000" dirty="0">
                <a:solidFill>
                  <a:srgbClr val="FF0000"/>
                </a:solidFill>
              </a:rPr>
              <a:t>cells in the tissue culture flask or dish by adding cold phosphate buffered saline (PBS) and rocking gently. Discard PBS. (Tip: Keep tissue culture dish on ice throughout).</a:t>
            </a:r>
          </a:p>
          <a:p>
            <a:pPr algn="just"/>
            <a:r>
              <a:rPr lang="en-US" sz="2000" dirty="0"/>
              <a:t>Add PBS and use a cell scraper to dislodge the cells. Pipette the mixture into </a:t>
            </a:r>
            <a:r>
              <a:rPr lang="en-US" sz="2000" dirty="0" err="1"/>
              <a:t>microcentrifuge</a:t>
            </a:r>
            <a:r>
              <a:rPr lang="en-US" sz="2000" dirty="0"/>
              <a:t> tubes.</a:t>
            </a:r>
          </a:p>
          <a:p>
            <a:pPr algn="just"/>
            <a:r>
              <a:rPr lang="en-US" sz="2000" dirty="0">
                <a:solidFill>
                  <a:srgbClr val="FF0000"/>
                </a:solidFill>
              </a:rPr>
              <a:t>Centrifuge at 1500 RPM for 5 minutes and discard the supernatant</a:t>
            </a:r>
            <a:r>
              <a:rPr lang="en-US" sz="2000" dirty="0"/>
              <a:t>.</a:t>
            </a:r>
          </a:p>
          <a:p>
            <a:pPr algn="just"/>
            <a:r>
              <a:rPr lang="en-US" sz="2000" dirty="0"/>
              <a:t>Add 180 </a:t>
            </a:r>
            <a:r>
              <a:rPr lang="en-US" sz="2000" dirty="0" err="1"/>
              <a:t>μL</a:t>
            </a:r>
            <a:r>
              <a:rPr lang="en-US" sz="2000" dirty="0"/>
              <a:t> of ice cold cell </a:t>
            </a:r>
            <a:r>
              <a:rPr lang="en-US" sz="2000" dirty="0" err="1"/>
              <a:t>lysis</a:t>
            </a:r>
            <a:r>
              <a:rPr lang="en-US" sz="2000" dirty="0"/>
              <a:t> buffer with 20 </a:t>
            </a:r>
            <a:r>
              <a:rPr lang="en-US" sz="2000" dirty="0" err="1"/>
              <a:t>μL</a:t>
            </a:r>
            <a:r>
              <a:rPr lang="en-US" sz="2000" dirty="0"/>
              <a:t> fresh protease inhibitor cocktail. (Tip: If protein concentration is not high enough at the end, it is advised to repeat the procedure with a higher proportion of protease inhibitor cocktail).</a:t>
            </a:r>
          </a:p>
          <a:p>
            <a:pPr algn="just"/>
            <a:r>
              <a:rPr lang="en-US" sz="2000" dirty="0">
                <a:solidFill>
                  <a:srgbClr val="FF0000"/>
                </a:solidFill>
              </a:rPr>
              <a:t>Incubate for 30 minutes on ice, and then clarify the lysate by spinning for 10 minutes at 12,000 RPM, at 4°C.</a:t>
            </a:r>
          </a:p>
          <a:p>
            <a:pPr algn="just"/>
            <a:r>
              <a:rPr lang="en-US" sz="2000" dirty="0"/>
              <a:t>Transfer supernatant (or protein mix) to a fresh tube and store on ice or frozen at -20°C or -80°C.</a:t>
            </a:r>
          </a:p>
          <a:p>
            <a:pPr algn="just"/>
            <a:r>
              <a:rPr lang="en-US" sz="2000" dirty="0">
                <a:solidFill>
                  <a:srgbClr val="FF0000"/>
                </a:solidFill>
              </a:rPr>
              <a:t>Measure the concentration of protein using a spectrophotometer.</a:t>
            </a:r>
          </a:p>
        </p:txBody>
      </p:sp>
    </p:spTree>
    <p:extLst>
      <p:ext uri="{BB962C8B-B14F-4D97-AF65-F5344CB8AC3E}">
        <p14:creationId xmlns="" xmlns:p14="http://schemas.microsoft.com/office/powerpoint/2010/main" val="2979297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18615" y="1981200"/>
            <a:ext cx="8077200" cy="2733768"/>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20631"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59331F"/>
                </a:solidFill>
                <a:effectLst/>
                <a:latin typeface="Arial" pitchFamily="34" charset="0"/>
                <a:cs typeface="Arial" pitchFamily="34" charset="0"/>
              </a:rPr>
              <a:t>Sample preparation</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smtClean="0">
                <a:ln>
                  <a:noFill/>
                </a:ln>
                <a:solidFill>
                  <a:srgbClr val="000000"/>
                </a:solidFill>
                <a:effectLst/>
                <a:latin typeface="Times New Roman" pitchFamily="18" charset="0"/>
                <a:cs typeface="Times New Roman" pitchFamily="18" charset="0"/>
              </a:rPr>
              <a:t> determine the volume of protein extract to ensure 50 </a:t>
            </a:r>
            <a:r>
              <a:rPr kumimoji="0" lang="en-US" altLang="en-US" sz="2400" b="0" i="0" u="none" strike="noStrike" cap="none" normalizeH="0" baseline="0" dirty="0" err="1" smtClean="0">
                <a:ln>
                  <a:noFill/>
                </a:ln>
                <a:solidFill>
                  <a:srgbClr val="000000"/>
                </a:solidFill>
                <a:effectLst/>
                <a:latin typeface="Times New Roman" pitchFamily="18" charset="0"/>
                <a:cs typeface="Times New Roman" pitchFamily="18" charset="0"/>
              </a:rPr>
              <a:t>μg</a:t>
            </a:r>
            <a:r>
              <a:rPr kumimoji="0" lang="en-US" altLang="en-US" sz="2400" b="0" i="0" u="none" strike="noStrike" cap="none" normalizeH="0" baseline="0" dirty="0" smtClean="0">
                <a:ln>
                  <a:noFill/>
                </a:ln>
                <a:solidFill>
                  <a:srgbClr val="000000"/>
                </a:solidFill>
                <a:effectLst/>
                <a:latin typeface="Times New Roman" pitchFamily="18" charset="0"/>
                <a:cs typeface="Times New Roman" pitchFamily="18" charset="0"/>
              </a:rPr>
              <a:t> in each well.</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dirty="0" smtClean="0">
                <a:ln>
                  <a:noFill/>
                </a:ln>
                <a:solidFill>
                  <a:srgbClr val="000000"/>
                </a:solidFill>
                <a:effectLst/>
                <a:latin typeface="Times New Roman" pitchFamily="18" charset="0"/>
                <a:cs typeface="Times New Roman" pitchFamily="18" charset="0"/>
              </a:rPr>
              <a:t>Add 5 </a:t>
            </a:r>
            <a:r>
              <a:rPr kumimoji="0" lang="en-US" altLang="en-US" sz="2400" b="0" i="0" u="none" strike="noStrike" cap="none" normalizeH="0" baseline="0" dirty="0" err="1" smtClean="0">
                <a:ln>
                  <a:noFill/>
                </a:ln>
                <a:solidFill>
                  <a:srgbClr val="000000"/>
                </a:solidFill>
                <a:effectLst/>
                <a:latin typeface="Times New Roman" pitchFamily="18" charset="0"/>
                <a:cs typeface="Times New Roman" pitchFamily="18" charset="0"/>
              </a:rPr>
              <a:t>μL</a:t>
            </a:r>
            <a:r>
              <a:rPr kumimoji="0" lang="en-US" altLang="en-US" sz="2400" b="0" i="0" u="none" strike="noStrike" cap="none" normalizeH="0" baseline="0" dirty="0" smtClean="0">
                <a:ln>
                  <a:noFill/>
                </a:ln>
                <a:solidFill>
                  <a:srgbClr val="000000"/>
                </a:solidFill>
                <a:effectLst/>
                <a:latin typeface="Times New Roman" pitchFamily="18" charset="0"/>
                <a:cs typeface="Times New Roman" pitchFamily="18" charset="0"/>
              </a:rPr>
              <a:t> sample buffer to the sample, and make the volume in each lane equalized using double distilled H</a:t>
            </a:r>
            <a:r>
              <a:rPr kumimoji="0" lang="en-US" altLang="en-US" sz="24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US" altLang="en-US" sz="2400" b="0" i="0" u="none" strike="noStrike" cap="none" normalizeH="0" baseline="0" dirty="0" smtClean="0">
                <a:ln>
                  <a:noFill/>
                </a:ln>
                <a:solidFill>
                  <a:srgbClr val="000000"/>
                </a:solidFill>
                <a:effectLst/>
                <a:latin typeface="Times New Roman" pitchFamily="18" charset="0"/>
                <a:cs typeface="Times New Roman" pitchFamily="18" charset="0"/>
              </a:rPr>
              <a:t>O (</a:t>
            </a:r>
            <a:r>
              <a:rPr kumimoji="0" lang="en-US" altLang="en-US" sz="2400" b="0" i="0" u="none" strike="noStrike" cap="none" normalizeH="0" baseline="0" dirty="0" err="1" smtClean="0">
                <a:ln>
                  <a:noFill/>
                </a:ln>
                <a:solidFill>
                  <a:srgbClr val="000000"/>
                </a:solidFill>
                <a:effectLst/>
                <a:latin typeface="Times New Roman" pitchFamily="18" charset="0"/>
                <a:cs typeface="Times New Roman" pitchFamily="18" charset="0"/>
              </a:rPr>
              <a:t>dd</a:t>
            </a:r>
            <a:r>
              <a:rPr kumimoji="0" lang="en-US" altLang="en-US" sz="2400" b="0" i="0" u="none" strike="noStrike" cap="none" normalizeH="0" baseline="0" dirty="0" smtClean="0">
                <a:ln>
                  <a:noFill/>
                </a:ln>
                <a:solidFill>
                  <a:srgbClr val="000000"/>
                </a:solidFill>
                <a:effectLst/>
                <a:latin typeface="Times New Roman" pitchFamily="18" charset="0"/>
                <a:cs typeface="Times New Roman" pitchFamily="18" charset="0"/>
              </a:rPr>
              <a:t> H</a:t>
            </a:r>
            <a:r>
              <a:rPr kumimoji="0" lang="en-US" altLang="en-US" sz="24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US" altLang="en-US" sz="2400" b="0" i="0" u="none" strike="noStrike" cap="none" normalizeH="0" baseline="0" dirty="0" smtClean="0">
                <a:ln>
                  <a:noFill/>
                </a:ln>
                <a:solidFill>
                  <a:srgbClr val="000000"/>
                </a:solidFill>
                <a:effectLst/>
                <a:latin typeface="Times New Roman" pitchFamily="18" charset="0"/>
                <a:cs typeface="Times New Roman" pitchFamily="18" charset="0"/>
              </a:rPr>
              <a:t>O). Mix well. (Tip: Total volume of 15 </a:t>
            </a:r>
            <a:r>
              <a:rPr kumimoji="0" lang="en-US" altLang="en-US" sz="2400" b="0" i="0" u="none" strike="noStrike" cap="none" normalizeH="0" baseline="0" dirty="0" err="1" smtClean="0">
                <a:ln>
                  <a:noFill/>
                </a:ln>
                <a:solidFill>
                  <a:srgbClr val="000000"/>
                </a:solidFill>
                <a:effectLst/>
                <a:latin typeface="Times New Roman" pitchFamily="18" charset="0"/>
                <a:cs typeface="Times New Roman" pitchFamily="18" charset="0"/>
              </a:rPr>
              <a:t>μL</a:t>
            </a:r>
            <a:r>
              <a:rPr kumimoji="0" lang="en-US" altLang="en-US" sz="2400" b="0" i="0" u="none" strike="noStrike" cap="none" normalizeH="0" baseline="0" dirty="0" smtClean="0">
                <a:ln>
                  <a:noFill/>
                </a:ln>
                <a:solidFill>
                  <a:srgbClr val="000000"/>
                </a:solidFill>
                <a:effectLst/>
                <a:latin typeface="Times New Roman" pitchFamily="18" charset="0"/>
                <a:cs typeface="Times New Roman" pitchFamily="18" charset="0"/>
              </a:rPr>
              <a:t> per lane is suggested).</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400" b="0" i="0" u="none" strike="noStrike" cap="none" normalizeH="0" baseline="0" dirty="0" smtClean="0">
                <a:ln>
                  <a:noFill/>
                </a:ln>
                <a:solidFill>
                  <a:srgbClr val="000000"/>
                </a:solidFill>
                <a:effectLst/>
                <a:latin typeface="Times New Roman" pitchFamily="18" charset="0"/>
                <a:cs typeface="Times New Roman" pitchFamily="18" charset="0"/>
              </a:rPr>
              <a:t>Heat the samples with dry plate for 5 minutes at 100°C.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000000"/>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309587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2794</Words>
  <Application>Microsoft Office PowerPoint</Application>
  <PresentationFormat>On-screen Show (4:3)</PresentationFormat>
  <Paragraphs>176</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56</cp:revision>
  <dcterms:created xsi:type="dcterms:W3CDTF">2020-03-08T14:48:56Z</dcterms:created>
  <dcterms:modified xsi:type="dcterms:W3CDTF">2020-06-12T07:11:15Z</dcterms:modified>
</cp:coreProperties>
</file>